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42"/>
  </p:notesMasterIdLst>
  <p:sldIdLst>
    <p:sldId id="256" r:id="rId2"/>
    <p:sldId id="747" r:id="rId3"/>
    <p:sldId id="397" r:id="rId4"/>
    <p:sldId id="377" r:id="rId5"/>
    <p:sldId id="410" r:id="rId6"/>
    <p:sldId id="378" r:id="rId7"/>
    <p:sldId id="411" r:id="rId8"/>
    <p:sldId id="389" r:id="rId9"/>
    <p:sldId id="390" r:id="rId10"/>
    <p:sldId id="412" r:id="rId11"/>
    <p:sldId id="400" r:id="rId12"/>
    <p:sldId id="413" r:id="rId13"/>
    <p:sldId id="391" r:id="rId14"/>
    <p:sldId id="392" r:id="rId15"/>
    <p:sldId id="393" r:id="rId16"/>
    <p:sldId id="415" r:id="rId17"/>
    <p:sldId id="416" r:id="rId18"/>
    <p:sldId id="394" r:id="rId19"/>
    <p:sldId id="2420" r:id="rId20"/>
    <p:sldId id="2421" r:id="rId21"/>
    <p:sldId id="2422" r:id="rId22"/>
    <p:sldId id="2423" r:id="rId23"/>
    <p:sldId id="2426" r:id="rId24"/>
    <p:sldId id="2427" r:id="rId25"/>
    <p:sldId id="2428" r:id="rId26"/>
    <p:sldId id="2429" r:id="rId27"/>
    <p:sldId id="2430" r:id="rId28"/>
    <p:sldId id="2431" r:id="rId29"/>
    <p:sldId id="2432" r:id="rId30"/>
    <p:sldId id="2433" r:id="rId31"/>
    <p:sldId id="2434" r:id="rId32"/>
    <p:sldId id="2435" r:id="rId33"/>
    <p:sldId id="2436" r:id="rId34"/>
    <p:sldId id="2437" r:id="rId35"/>
    <p:sldId id="2438" r:id="rId36"/>
    <p:sldId id="2410" r:id="rId37"/>
    <p:sldId id="2411" r:id="rId38"/>
    <p:sldId id="2417" r:id="rId39"/>
    <p:sldId id="2439" r:id="rId40"/>
    <p:sldId id="2424" r:id="rId41"/>
  </p:sldIdLst>
  <p:sldSz cx="12192000" cy="6858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256"/>
            <p14:sldId id="747"/>
            <p14:sldId id="397"/>
            <p14:sldId id="377"/>
            <p14:sldId id="410"/>
            <p14:sldId id="378"/>
            <p14:sldId id="411"/>
            <p14:sldId id="389"/>
            <p14:sldId id="390"/>
            <p14:sldId id="412"/>
            <p14:sldId id="400"/>
            <p14:sldId id="413"/>
            <p14:sldId id="391"/>
            <p14:sldId id="392"/>
            <p14:sldId id="393"/>
            <p14:sldId id="415"/>
            <p14:sldId id="416"/>
            <p14:sldId id="394"/>
            <p14:sldId id="2420"/>
            <p14:sldId id="2421"/>
            <p14:sldId id="2422"/>
            <p14:sldId id="2423"/>
            <p14:sldId id="2426"/>
            <p14:sldId id="2427"/>
            <p14:sldId id="2428"/>
            <p14:sldId id="2429"/>
            <p14:sldId id="2430"/>
            <p14:sldId id="2431"/>
            <p14:sldId id="2432"/>
            <p14:sldId id="2433"/>
            <p14:sldId id="2434"/>
            <p14:sldId id="2435"/>
            <p14:sldId id="2436"/>
            <p14:sldId id="2437"/>
            <p14:sldId id="2438"/>
            <p14:sldId id="2410"/>
            <p14:sldId id="2411"/>
            <p14:sldId id="2417"/>
            <p14:sldId id="2439"/>
            <p14:sldId id="242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EBDF"/>
    <a:srgbClr val="CCFFFF"/>
    <a:srgbClr val="EBFFFF"/>
    <a:srgbClr val="0083EF"/>
    <a:srgbClr val="358971"/>
    <a:srgbClr val="339933"/>
    <a:srgbClr val="007E39"/>
    <a:srgbClr val="F8F8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90" autoAdjust="0"/>
    <p:restoredTop sz="94625" autoAdjust="0"/>
  </p:normalViewPr>
  <p:slideViewPr>
    <p:cSldViewPr>
      <p:cViewPr varScale="1">
        <p:scale>
          <a:sx n="101" d="100"/>
          <a:sy n="101" d="100"/>
        </p:scale>
        <p:origin x="616" y="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223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663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941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7EA2AE4-D91D-43D2-A66A-1BD4DAD5C1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8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8469"/>
            <a:ext cx="7191166" cy="68410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5E9B4FC-7EAE-4FF6-A84D-CA1427625F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704512" y="5085184"/>
            <a:ext cx="1152128" cy="1123356"/>
          </a:xfrm>
          <a:prstGeom prst="ellipse">
            <a:avLst/>
          </a:prstGeom>
          <a:ln w="9525" cap="rnd"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37600" y="609601"/>
            <a:ext cx="27432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737600" y="6248403"/>
            <a:ext cx="2946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2" y="6248208"/>
            <a:ext cx="7431311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8128424" y="0"/>
            <a:ext cx="42672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직사각형 7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직사각형 8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8075084" y="103716"/>
            <a:ext cx="533400" cy="325968"/>
          </a:xfrm>
          <a:prstGeom prst="rect">
            <a:avLst/>
          </a:prstGeo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430743" y="404814"/>
            <a:ext cx="11330516" cy="6048375"/>
          </a:xfrm>
          <a:prstGeom prst="roundRect">
            <a:avLst>
              <a:gd name="adj" fmla="val 5013"/>
            </a:avLst>
          </a:prstGeom>
          <a:solidFill>
            <a:schemeClr val="tx2">
              <a:alpha val="84706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958802" y="3412605"/>
            <a:ext cx="10273141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958802" y="2348881"/>
            <a:ext cx="10273141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959430" y="3412605"/>
            <a:ext cx="10273141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959430" y="2348881"/>
            <a:ext cx="10273141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1597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9403" y="184745"/>
            <a:ext cx="9121013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832992" y="908051"/>
            <a:ext cx="3119669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5952662" y="908051"/>
            <a:ext cx="311966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072331" y="908051"/>
            <a:ext cx="3119669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3119669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719403" y="1196752"/>
            <a:ext cx="10945216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62535" y="633163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3A01160-D8F5-4E02-A012-150AA5964FF6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30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6182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5"/>
          <p:cNvSpPr txBox="1">
            <a:spLocks/>
          </p:cNvSpPr>
          <p:nvPr userDrawn="1"/>
        </p:nvSpPr>
        <p:spPr>
          <a:xfrm>
            <a:off x="11516499" y="6423569"/>
            <a:ext cx="440469" cy="288888"/>
          </a:xfrm>
          <a:prstGeom prst="rect">
            <a:avLst/>
          </a:prstGeom>
        </p:spPr>
        <p:txBody>
          <a:bodyPr vert="horz" lIns="94600" tIns="47300" rIns="94600" bIns="47300" rtlCol="0" anchor="ctr"/>
          <a:lstStyle>
            <a:lvl1pPr algn="l">
              <a:defRPr lang="ko-KR" altLang="en-US" sz="1000" b="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4594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B1A714-22B6-415B-B621-748EF96EC691}" type="slidenum">
              <a:rPr kumimoji="0" lang="en-US" altLang="ko-KR" sz="127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pPr marL="0" marR="0" lvl="0" indent="0" algn="ctr" defTabSz="94594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7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2CB4EF-5AAA-4224-A02E-6D17BF2438E5}"/>
              </a:ext>
            </a:extLst>
          </p:cNvPr>
          <p:cNvSpPr txBox="1"/>
          <p:nvPr userDrawn="1"/>
        </p:nvSpPr>
        <p:spPr>
          <a:xfrm>
            <a:off x="1720417" y="1404371"/>
            <a:ext cx="8881780" cy="622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0976" indent="-310976">
              <a:buFont typeface="Wingdings" panose="05000000000000000000" pitchFamily="2" charset="2"/>
              <a:buChar char="§"/>
            </a:pPr>
            <a:endParaRPr lang="en-US" altLang="ko-KR" sz="1814" dirty="0"/>
          </a:p>
          <a:p>
            <a:pPr marL="783950" lvl="1" indent="-310976">
              <a:buFont typeface="Wingdings" panose="05000000000000000000" pitchFamily="2" charset="2"/>
              <a:buChar char="§"/>
            </a:pPr>
            <a:endParaRPr lang="ko-KR" altLang="en-US" sz="1632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D370973-2153-4AA1-BD05-D0D55B4027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12261" y="881886"/>
            <a:ext cx="9077770" cy="3233225"/>
          </a:xfrm>
        </p:spPr>
        <p:txBody>
          <a:bodyPr/>
          <a:lstStyle>
            <a:lvl1pPr marL="354730" indent="-354730">
              <a:lnSpc>
                <a:spcPts val="2539"/>
              </a:lnSpc>
              <a:spcAft>
                <a:spcPts val="544"/>
              </a:spcAft>
              <a:buFont typeface="Wingdings" panose="05000000000000000000" pitchFamily="2" charset="2"/>
              <a:buChar char="§"/>
              <a:defRPr sz="1995" b="1"/>
            </a:lvl1pPr>
            <a:lvl2pPr marL="768582" indent="-295609">
              <a:lnSpc>
                <a:spcPts val="2539"/>
              </a:lnSpc>
              <a:spcAft>
                <a:spcPts val="544"/>
              </a:spcAft>
              <a:buClr>
                <a:schemeClr val="bg2">
                  <a:lumMod val="25000"/>
                </a:schemeClr>
              </a:buClr>
              <a:buSzPct val="80000"/>
              <a:buFont typeface="Wingdings" panose="05000000000000000000" pitchFamily="2" charset="2"/>
              <a:buChar char="§"/>
              <a:defRPr sz="1814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lnSpc>
                <a:spcPct val="100000"/>
              </a:lnSpc>
              <a:spcAft>
                <a:spcPts val="544"/>
              </a:spcAft>
              <a:defRPr sz="1632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lnSpc>
                <a:spcPct val="100000"/>
              </a:lnSpc>
              <a:spcAft>
                <a:spcPts val="544"/>
              </a:spcAft>
              <a:defRPr sz="1632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lnSpc>
                <a:spcPct val="100000"/>
              </a:lnSpc>
              <a:spcAft>
                <a:spcPts val="544"/>
              </a:spcAft>
              <a:defRPr sz="1632">
                <a:latin typeface="굴림" panose="020B0600000101010101" pitchFamily="50" charset="-127"/>
                <a:ea typeface="굴림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0358AF03-5E36-40A3-BA01-FCB246BD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026" y="163468"/>
            <a:ext cx="8881780" cy="472245"/>
          </a:xfrm>
        </p:spPr>
        <p:txBody>
          <a:bodyPr>
            <a:normAutofit/>
          </a:bodyPr>
          <a:lstStyle>
            <a:lvl1pPr algn="l">
              <a:defRPr sz="2902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072772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9461728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71424" y="114485"/>
            <a:ext cx="10081120" cy="548680"/>
          </a:xfrm>
        </p:spPr>
        <p:txBody>
          <a:bodyPr>
            <a:normAutofit/>
          </a:bodyPr>
          <a:lstStyle>
            <a:lvl1pPr algn="l">
              <a:defRPr sz="2539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871424" y="1007065"/>
            <a:ext cx="11522207" cy="5472608"/>
          </a:xfrm>
        </p:spPr>
        <p:txBody>
          <a:bodyPr/>
          <a:lstStyle>
            <a:lvl1pPr marL="266662" indent="-266662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11" indent="-180949">
              <a:lnSpc>
                <a:spcPct val="100000"/>
              </a:lnSpc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1800"/>
            </a:lvl2pPr>
            <a:lvl3pPr marL="628561" indent="-180949">
              <a:lnSpc>
                <a:spcPct val="100000"/>
              </a:lnSpc>
              <a:spcAft>
                <a:spcPts val="300"/>
              </a:spcAft>
              <a:buClr>
                <a:schemeClr val="tx1"/>
              </a:buClr>
              <a:defRPr sz="1600"/>
            </a:lvl3pPr>
            <a:lvl4pPr marL="809510" indent="-180949">
              <a:lnSpc>
                <a:spcPct val="100000"/>
              </a:lnSpc>
              <a:spcAft>
                <a:spcPts val="300"/>
              </a:spcAft>
              <a:buSzPct val="96000"/>
              <a:defRPr sz="1100"/>
            </a:lvl4pPr>
            <a:lvl5pPr marL="990459" indent="-180949">
              <a:lnSpc>
                <a:spcPct val="100000"/>
              </a:lnSpc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6266838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" y="1008"/>
            <a:ext cx="12190842" cy="685598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41639" y="2057476"/>
            <a:ext cx="5993255" cy="486340"/>
          </a:xfrm>
        </p:spPr>
        <p:txBody>
          <a:bodyPr wrap="square" anchor="ctr">
            <a:spAutoFit/>
          </a:bodyPr>
          <a:lstStyle>
            <a:lvl1pPr algn="l">
              <a:defRPr sz="2539" b="1" cap="all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목차를 입력하세요</a:t>
            </a:r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5" hasCustomPrompt="1"/>
          </p:nvPr>
        </p:nvSpPr>
        <p:spPr>
          <a:xfrm>
            <a:off x="841640" y="553710"/>
            <a:ext cx="2134584" cy="1700645"/>
          </a:xfrm>
        </p:spPr>
        <p:txBody>
          <a:bodyPr wrap="square" anchor="ctr">
            <a:spAutoFit/>
          </a:bodyPr>
          <a:lstStyle>
            <a:lvl1pPr algn="l">
              <a:buNone/>
              <a:defRPr lang="ko-KR" altLang="en-US" sz="10429" b="1" kern="1200" dirty="0" smtClean="0">
                <a:solidFill>
                  <a:schemeClr val="bg1"/>
                </a:solidFill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44484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1" y="3886201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1147-CD34-4DD7-86F1-45D7E7A1F53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0496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끝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" y="1008"/>
            <a:ext cx="12190842" cy="6855984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3026561" y="4892675"/>
            <a:ext cx="284480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7" name="제목 1"/>
          <p:cNvSpPr>
            <a:spLocks noGrp="1"/>
          </p:cNvSpPr>
          <p:nvPr>
            <p:ph type="ctrTitle" hasCustomPrompt="1"/>
          </p:nvPr>
        </p:nvSpPr>
        <p:spPr>
          <a:xfrm>
            <a:off x="1822163" y="2122788"/>
            <a:ext cx="8547675" cy="849235"/>
          </a:xfrm>
        </p:spPr>
        <p:txBody>
          <a:bodyPr anchor="t">
            <a:spAutoFit/>
          </a:bodyPr>
          <a:lstStyle>
            <a:lvl1pPr algn="ctr">
              <a:defRPr kumimoji="1" lang="ko-KR" altLang="en-US" sz="4897" b="1" i="0" u="none" strike="noStrike" kern="1200" cap="none" normalizeH="0" baseline="0" dirty="0" smtClean="0">
                <a:ln>
                  <a:noFill/>
                </a:ln>
                <a:solidFill>
                  <a:srgbClr val="2D5542"/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  <p:sp>
        <p:nvSpPr>
          <p:cNvPr id="59" name="텍스트 개체 틀 58"/>
          <p:cNvSpPr>
            <a:spLocks noGrp="1"/>
          </p:cNvSpPr>
          <p:nvPr>
            <p:ph type="body" sz="quarter" idx="13" hasCustomPrompt="1"/>
          </p:nvPr>
        </p:nvSpPr>
        <p:spPr>
          <a:xfrm>
            <a:off x="1826268" y="3054322"/>
            <a:ext cx="8539468" cy="374679"/>
          </a:xfrm>
        </p:spPr>
        <p:txBody>
          <a:bodyPr anchor="t">
            <a:spAutoFit/>
          </a:bodyPr>
          <a:lstStyle>
            <a:lvl1pPr algn="ctr">
              <a:buNone/>
              <a:defRPr kumimoji="1" lang="ko-KR" altLang="en-US" sz="1814" b="1" i="0" u="none" strike="noStrike" kern="1200" cap="none" normalizeH="0" baseline="0" dirty="0" smtClean="0">
                <a:ln>
                  <a:noFill/>
                </a:ln>
                <a:solidFill>
                  <a:srgbClr val="2D5542"/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sp>
        <p:nvSpPr>
          <p:cNvPr id="13" name="텍스트 개체 틀 58"/>
          <p:cNvSpPr>
            <a:spLocks noGrp="1"/>
          </p:cNvSpPr>
          <p:nvPr>
            <p:ph type="body" sz="quarter" idx="14" hasCustomPrompt="1"/>
          </p:nvPr>
        </p:nvSpPr>
        <p:spPr>
          <a:xfrm>
            <a:off x="1826268" y="3444606"/>
            <a:ext cx="8539468" cy="263019"/>
          </a:xfrm>
        </p:spPr>
        <p:txBody>
          <a:bodyPr anchor="t">
            <a:spAutoFit/>
          </a:bodyPr>
          <a:lstStyle>
            <a:lvl1pPr algn="ctr">
              <a:buNone/>
              <a:defRPr kumimoji="1" lang="ko-KR" altLang="en-US" sz="1088" b="0" i="0" u="none" strike="noStrike" kern="1200" cap="none" normalizeH="0" baseline="0" dirty="0" smtClean="0">
                <a:ln>
                  <a:noFill/>
                </a:ln>
                <a:solidFill>
                  <a:srgbClr val="2D5542"/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14" name="텍스트 개체 틀 40"/>
          <p:cNvSpPr>
            <a:spLocks noGrp="1"/>
          </p:cNvSpPr>
          <p:nvPr>
            <p:ph type="body" sz="quarter" idx="15" hasCustomPrompt="1"/>
          </p:nvPr>
        </p:nvSpPr>
        <p:spPr>
          <a:xfrm>
            <a:off x="5192823" y="4251654"/>
            <a:ext cx="1806356" cy="304891"/>
          </a:xfrm>
        </p:spPr>
        <p:txBody>
          <a:bodyPr>
            <a:spAutoFit/>
          </a:bodyPr>
          <a:lstStyle>
            <a:lvl1pPr algn="ctr">
              <a:buNone/>
              <a:defRPr kumimoji="1" lang="ko-KR" altLang="en-US" sz="1360" b="1" i="0" u="none" strike="noStrike" kern="1200" cap="none" normalizeH="0" baseline="0" dirty="0" smtClean="0">
                <a:ln>
                  <a:noFill/>
                </a:ln>
                <a:solidFill>
                  <a:srgbClr val="707070"/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lvl="0"/>
            <a:r>
              <a:rPr lang="en-US" altLang="ko-KR" dirty="0"/>
              <a:t>Logo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8929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03512" y="44624"/>
            <a:ext cx="6768752" cy="576064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 hasCustomPrompt="1"/>
          </p:nvPr>
        </p:nvSpPr>
        <p:spPr>
          <a:xfrm>
            <a:off x="1631504" y="980728"/>
            <a:ext cx="10153128" cy="5040560"/>
          </a:xfrm>
        </p:spPr>
        <p:txBody>
          <a:bodyPr vert="horz"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defRPr lang="ko-KR" altLang="en-US" sz="2000" b="1" dirty="0" smtClean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ko-KR" altLang="en-US" sz="1800" dirty="0" smtClean="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lnSpc>
                <a:spcPct val="100000"/>
              </a:lnSpc>
              <a:defRPr lang="ko-KR" altLang="en-US" sz="1600" dirty="0" smtClean="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spcBef>
                <a:spcPts val="0"/>
              </a:spcBef>
              <a:defRPr lang="ko-KR" altLang="en-US" sz="1600" dirty="0" smtClean="0">
                <a:latin typeface="굴림" panose="020B0600000101010101" pitchFamily="50" charset="-127"/>
                <a:ea typeface="굴림" panose="020B0600000101010101" pitchFamily="50" charset="-127"/>
              </a:defRPr>
            </a:lvl4pPr>
          </a:lstStyle>
          <a:p>
            <a:pPr lvl="0">
              <a:lnSpc>
                <a:spcPct val="150000"/>
              </a:lnSpc>
            </a:pPr>
            <a:r>
              <a:rPr lang="ko-KR" altLang="en-US" dirty="0"/>
              <a:t>마스터 텍스트 스타일을 편집합니다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둘째 수준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dirty="0"/>
              <a:t>셋째 수준</a:t>
            </a:r>
          </a:p>
          <a:p>
            <a:pPr lvl="3">
              <a:lnSpc>
                <a:spcPct val="150000"/>
              </a:lnSpc>
            </a:pPr>
            <a:r>
              <a:rPr lang="ko-KR" altLang="en-US" dirty="0"/>
              <a:t>넷째 수준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;p2">
            <a:extLst>
              <a:ext uri="{FF2B5EF4-FFF2-40B4-BE49-F238E27FC236}">
                <a16:creationId xmlns:a16="http://schemas.microsoft.com/office/drawing/2014/main" id="{AE169226-6326-4B42-BA01-A07503F9BF4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0;p2">
            <a:extLst>
              <a:ext uri="{FF2B5EF4-FFF2-40B4-BE49-F238E27FC236}">
                <a16:creationId xmlns:a16="http://schemas.microsoft.com/office/drawing/2014/main" id="{F2128D78-98D0-1946-ABC0-DD3E32D4D519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제목 24">
            <a:extLst>
              <a:ext uri="{FF2B5EF4-FFF2-40B4-BE49-F238E27FC236}">
                <a16:creationId xmlns:a16="http://schemas.microsoft.com/office/drawing/2014/main" id="{18E4D7E8-082F-3947-ACDC-CCB90F65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  <p:sp>
        <p:nvSpPr>
          <p:cNvPr id="33" name="슬라이드 번호 개체 틀 20">
            <a:extLst>
              <a:ext uri="{FF2B5EF4-FFF2-40B4-BE49-F238E27FC236}">
                <a16:creationId xmlns:a16="http://schemas.microsoft.com/office/drawing/2014/main" id="{5D8DE216-E2D2-0946-B519-359B6A0D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72308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7706D100-A296-AA47-8D59-127D7B2E0C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2186609"/>
          </a:xfrm>
        </p:spPr>
        <p:txBody>
          <a:bodyPr/>
          <a:lstStyle>
            <a:lvl1pPr marL="228600" indent="-228600">
              <a:lnSpc>
                <a:spcPct val="120000"/>
              </a:lnSpc>
              <a:buClr>
                <a:srgbClr val="4BB0A0"/>
              </a:buClr>
              <a:buFont typeface="시스템 서체"/>
              <a:buChar char="◦"/>
              <a:defRPr sz="2000"/>
            </a:lvl1pPr>
            <a:lvl2pPr marL="685800" indent="-228600">
              <a:lnSpc>
                <a:spcPct val="120000"/>
              </a:lnSpc>
              <a:buFont typeface="시스템 서체"/>
              <a:buChar char="⁃"/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x-none" dirty="0"/>
          </a:p>
        </p:txBody>
      </p:sp>
      <p:sp>
        <p:nvSpPr>
          <p:cNvPr id="9" name="바닥글 개체 틀 36">
            <a:extLst>
              <a:ext uri="{FF2B5EF4-FFF2-40B4-BE49-F238E27FC236}">
                <a16:creationId xmlns:a16="http://schemas.microsoft.com/office/drawing/2014/main" id="{0FCC723C-E12E-4134-80CF-8ADAED2921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11441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7313355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5778751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310417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1706550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9208169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4420684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5501776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9094295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649889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828801" y="2743200"/>
            <a:ext cx="9497484" cy="167322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직사각형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rgbClr val="BCEBD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>
            <a:normAutofit/>
          </a:bodyPr>
          <a:lstStyle>
            <a:lvl1pPr algn="l">
              <a:buNone/>
              <a:defRPr sz="3600" b="0" cap="none">
                <a:solidFill>
                  <a:schemeClr val="tx1"/>
                </a:solidFill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720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2832364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2422957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2040178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9542619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0536796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628137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8D437B-2966-42F7-A2F5-9BD3A8A7CD30}"/>
              </a:ext>
            </a:extLst>
          </p:cNvPr>
          <p:cNvSpPr txBox="1"/>
          <p:nvPr userDrawn="1"/>
        </p:nvSpPr>
        <p:spPr>
          <a:xfrm>
            <a:off x="11444378" y="6446468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A0E80BF-A895-44FD-A81F-88B2D5F7ADFC}" type="slidenum">
              <a:rPr lang="ko-KR" altLang="en-US" sz="1400" smtClean="0"/>
              <a:t>‹#›</a:t>
            </a:fld>
            <a:endParaRPr lang="ko-KR" altLang="en-US" sz="140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직사각형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직사각형 9"/>
          <p:cNvSpPr/>
          <p:nvPr/>
        </p:nvSpPr>
        <p:spPr>
          <a:xfrm>
            <a:off x="2060448" y="4654296"/>
            <a:ext cx="10131552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8331200" y="6248401"/>
            <a:ext cx="3556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8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AF1C30-4808-424C-A1B0-1103CA66CD9C}"/>
              </a:ext>
            </a:extLst>
          </p:cNvPr>
          <p:cNvSpPr/>
          <p:nvPr userDrawn="1"/>
        </p:nvSpPr>
        <p:spPr bwMode="white">
          <a:xfrm>
            <a:off x="3514" y="-5932"/>
            <a:ext cx="12188486" cy="6662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1919536" y="44328"/>
            <a:ext cx="8136904" cy="5581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1631504" y="1124744"/>
            <a:ext cx="10243120" cy="5058876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239070-22DF-43F0-841A-90C0B73335F4}"/>
              </a:ext>
            </a:extLst>
          </p:cNvPr>
          <p:cNvSpPr txBox="1"/>
          <p:nvPr userDrawn="1"/>
        </p:nvSpPr>
        <p:spPr>
          <a:xfrm>
            <a:off x="11444378" y="6446468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A0E80BF-A895-44FD-A81F-88B2D5F7ADFC}" type="slidenum">
              <a:rPr lang="ko-KR" altLang="en-US" sz="1400" smtClean="0"/>
              <a:t>‹#›</a:t>
            </a:fld>
            <a:endParaRPr lang="ko-KR" alt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482303-7CD7-4D0C-8B16-EEE178D0DFEC}"/>
              </a:ext>
            </a:extLst>
          </p:cNvPr>
          <p:cNvSpPr txBox="1"/>
          <p:nvPr userDrawn="1"/>
        </p:nvSpPr>
        <p:spPr>
          <a:xfrm>
            <a:off x="10840772" y="95183"/>
            <a:ext cx="1251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dobe Garamond Pro Bold" panose="02020702060506020403" pitchFamily="18" charset="0"/>
                <a:ea typeface="+mj-ea"/>
              </a:rPr>
              <a:t>JavaScript</a:t>
            </a:r>
            <a:endParaRPr lang="ko-KR" altLang="en-US" sz="2000" b="1" dirty="0">
              <a:solidFill>
                <a:schemeClr val="bg1"/>
              </a:solidFill>
              <a:latin typeface="Adobe Garamond Pro Bold" panose="02020702060506020403" pitchFamily="18" charset="0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D36132A-C430-43BF-9E73-3354AEF34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t="-1" b="-7267"/>
          <a:stretch/>
        </p:blipFill>
        <p:spPr>
          <a:xfrm>
            <a:off x="11502" y="-227"/>
            <a:ext cx="551384" cy="6934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AEEC777-4837-4194-BD7B-4B396B409F2A}"/>
              </a:ext>
            </a:extLst>
          </p:cNvPr>
          <p:cNvPicPr>
            <a:picLocks noChangeAspect="1"/>
          </p:cNvPicPr>
          <p:nvPr userDrawn="1"/>
        </p:nvPicPr>
        <p:blipFill>
          <a:blip r:embed="rId39">
            <a:duotone>
              <a:schemeClr val="accent1">
                <a:shade val="45000"/>
                <a:satMod val="135000"/>
              </a:schemeClr>
              <a:prstClr val="white"/>
            </a:duotone>
            <a:alphaModFix amt="70000"/>
          </a:blip>
          <a:stretch>
            <a:fillRect/>
          </a:stretch>
        </p:blipFill>
        <p:spPr>
          <a:xfrm>
            <a:off x="106049" y="6265023"/>
            <a:ext cx="476363" cy="4737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89AB605-173B-4ECA-8F6C-A62E35ECE6BE}"/>
              </a:ext>
            </a:extLst>
          </p:cNvPr>
          <p:cNvSpPr txBox="1"/>
          <p:nvPr userDrawn="1"/>
        </p:nvSpPr>
        <p:spPr>
          <a:xfrm>
            <a:off x="511043" y="6381446"/>
            <a:ext cx="3064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인하공전 컴퓨터정보과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  <p:sldLayoutId id="2147483870" r:id="rId18"/>
    <p:sldLayoutId id="2147483871" r:id="rId19"/>
    <p:sldLayoutId id="2147483873" r:id="rId20"/>
    <p:sldLayoutId id="2147483874" r:id="rId21"/>
    <p:sldLayoutId id="2147483875" r:id="rId22"/>
    <p:sldLayoutId id="2147483876" r:id="rId23"/>
    <p:sldLayoutId id="2147483877" r:id="rId24"/>
    <p:sldLayoutId id="2147483878" r:id="rId25"/>
    <p:sldLayoutId id="2147483879" r:id="rId26"/>
    <p:sldLayoutId id="2147483880" r:id="rId27"/>
    <p:sldLayoutId id="2147483881" r:id="rId28"/>
    <p:sldLayoutId id="2147483882" r:id="rId29"/>
    <p:sldLayoutId id="2147483883" r:id="rId30"/>
    <p:sldLayoutId id="2147483884" r:id="rId31"/>
    <p:sldLayoutId id="2147483885" r:id="rId32"/>
    <p:sldLayoutId id="2147483886" r:id="rId33"/>
    <p:sldLayoutId id="2147483887" r:id="rId34"/>
    <p:sldLayoutId id="2147483888" r:id="rId35"/>
  </p:sldLayoutIdLst>
  <p:hf sldNum="0" hdr="0" ftr="0" dt="0"/>
  <p:txStyles>
    <p:titleStyle>
      <a:lvl1pPr algn="l" rtl="0" eaLnBrk="1" latinLnBrk="1" hangingPunct="1">
        <a:spcBef>
          <a:spcPct val="0"/>
        </a:spcBef>
        <a:buNone/>
        <a:defRPr kumimoji="0" sz="2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HY헤드라인M" panose="02030600000101010101" pitchFamily="18" charset="-127"/>
          <a:ea typeface="HY헤드라인M" panose="02030600000101010101" pitchFamily="18" charset="-127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78FABD1B-FFF6-4899-8529-08355B3B9DA8}"/>
              </a:ext>
            </a:extLst>
          </p:cNvPr>
          <p:cNvSpPr txBox="1"/>
          <p:nvPr/>
        </p:nvSpPr>
        <p:spPr>
          <a:xfrm>
            <a:off x="7248128" y="5085184"/>
            <a:ext cx="3240360" cy="119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</a:rPr>
              <a:t>전 혜경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mjacad@naver.com</a:t>
            </a: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010-7338-5742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C414EB4-C1DB-4703-97A1-F8FBE894D8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828"/>
          <a:stretch/>
        </p:blipFill>
        <p:spPr>
          <a:xfrm>
            <a:off x="4151784" y="924968"/>
            <a:ext cx="1939874" cy="1800753"/>
          </a:xfrm>
          <a:prstGeom prst="rect">
            <a:avLst/>
          </a:prstGeom>
        </p:spPr>
      </p:pic>
      <p:sp>
        <p:nvSpPr>
          <p:cNvPr id="5" name="제목 33">
            <a:extLst>
              <a:ext uri="{FF2B5EF4-FFF2-40B4-BE49-F238E27FC236}">
                <a16:creationId xmlns:a16="http://schemas.microsoft.com/office/drawing/2014/main" id="{CD5EA8E0-4B2B-4634-8642-F717C7A27915}"/>
              </a:ext>
            </a:extLst>
          </p:cNvPr>
          <p:cNvSpPr txBox="1">
            <a:spLocks/>
          </p:cNvSpPr>
          <p:nvPr/>
        </p:nvSpPr>
        <p:spPr>
          <a:xfrm>
            <a:off x="3431704" y="3140968"/>
            <a:ext cx="5256584" cy="856992"/>
          </a:xfrm>
          <a:prstGeom prst="rect">
            <a:avLst/>
          </a:prstGeom>
        </p:spPr>
        <p:txBody>
          <a:bodyPr/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4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자바스크립트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391FF-563F-45C7-9BB2-4A95B0277AE5}"/>
              </a:ext>
            </a:extLst>
          </p:cNvPr>
          <p:cNvSpPr txBox="1"/>
          <p:nvPr/>
        </p:nvSpPr>
        <p:spPr>
          <a:xfrm>
            <a:off x="4511824" y="3997960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JavaScript &amp; </a:t>
            </a:r>
            <a:r>
              <a:rPr lang="en-US" altLang="ko-KR" sz="2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JQuery</a:t>
            </a:r>
            <a:endParaRPr lang="ko-KR" altLang="en-US" sz="28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03C11FF2-E87B-41B1-878E-2E2D85A15DCB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 flipH="1" flipV="1">
            <a:off x="6003704" y="1769330"/>
            <a:ext cx="74407" cy="1838375"/>
          </a:xfrm>
          <a:prstGeom prst="bentConnector3">
            <a:avLst>
              <a:gd name="adj1" fmla="val -307229"/>
            </a:avLst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61CAB8B-0FE9-08F3-3EDD-573311C9C05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59996" y="1732634"/>
            <a:ext cx="1758727" cy="85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9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DOM </a:t>
            </a:r>
            <a:r>
              <a:rPr lang="ko-KR" altLang="en-US" dirty="0" err="1"/>
              <a:t>트리에서</a:t>
            </a:r>
            <a:r>
              <a:rPr lang="ko-KR" altLang="en-US" dirty="0"/>
              <a:t> </a:t>
            </a:r>
            <a:r>
              <a:rPr lang="en-US" altLang="ko-KR" dirty="0"/>
              <a:t>DOM </a:t>
            </a:r>
            <a:r>
              <a:rPr lang="ko-KR" altLang="en-US" dirty="0"/>
              <a:t>객체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태그 이름으로 찾기</a:t>
            </a:r>
          </a:p>
          <a:p>
            <a:pPr lvl="1"/>
            <a:r>
              <a:rPr lang="en-US" altLang="ko-KR" dirty="0" err="1"/>
              <a:t>document.getElementsByTagName</a:t>
            </a:r>
            <a:r>
              <a:rPr lang="en-US" altLang="ko-KR" dirty="0"/>
              <a:t>()</a:t>
            </a:r>
          </a:p>
          <a:p>
            <a:pPr lvl="2"/>
            <a:r>
              <a:rPr lang="ko-KR" altLang="en-US" dirty="0"/>
              <a:t>태그 이름이</a:t>
            </a:r>
            <a:r>
              <a:rPr lang="en-US" altLang="ko-KR" dirty="0"/>
              <a:t> </a:t>
            </a:r>
            <a:r>
              <a:rPr lang="ko-KR" altLang="en-US" dirty="0"/>
              <a:t>같은 모든 </a:t>
            </a:r>
            <a:r>
              <a:rPr lang="en-US" altLang="ko-KR" dirty="0"/>
              <a:t>DOM </a:t>
            </a:r>
            <a:r>
              <a:rPr lang="ko-KR" altLang="en-US" dirty="0"/>
              <a:t>객체들을 찾아 컬렉션 리턴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&lt;div&gt; </a:t>
            </a:r>
            <a:r>
              <a:rPr lang="ko-KR" altLang="en-US" dirty="0"/>
              <a:t>태그의 모든 </a:t>
            </a:r>
            <a:r>
              <a:rPr lang="en-US" altLang="ko-KR" dirty="0"/>
              <a:t>DOM </a:t>
            </a:r>
            <a:r>
              <a:rPr lang="ko-KR" altLang="en-US" dirty="0"/>
              <a:t>객체 찾기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r>
              <a:rPr lang="en-US" altLang="ko-KR" dirty="0"/>
              <a:t>class </a:t>
            </a:r>
            <a:r>
              <a:rPr lang="ko-KR" altLang="en-US" dirty="0"/>
              <a:t>속성으로 찾기</a:t>
            </a:r>
            <a:endParaRPr lang="en-US" altLang="ko-KR" dirty="0"/>
          </a:p>
          <a:p>
            <a:pPr lvl="1"/>
            <a:r>
              <a:rPr lang="en-US" altLang="ko-KR" dirty="0" err="1"/>
              <a:t>document.getElementsByClassName</a:t>
            </a:r>
            <a:r>
              <a:rPr lang="en-US" altLang="ko-KR" dirty="0"/>
              <a:t>()</a:t>
            </a:r>
          </a:p>
          <a:p>
            <a:pPr lvl="2"/>
            <a:r>
              <a:rPr lang="en-US" altLang="ko-KR" dirty="0"/>
              <a:t>class </a:t>
            </a:r>
            <a:r>
              <a:rPr lang="ko-KR" altLang="en-US" dirty="0"/>
              <a:t>속성이</a:t>
            </a:r>
            <a:r>
              <a:rPr lang="en-US" altLang="ko-KR" dirty="0"/>
              <a:t> </a:t>
            </a:r>
            <a:r>
              <a:rPr lang="ko-KR" altLang="en-US" dirty="0"/>
              <a:t>같은 모든 </a:t>
            </a:r>
            <a:r>
              <a:rPr lang="en-US" altLang="ko-KR" dirty="0"/>
              <a:t>DOM </a:t>
            </a:r>
            <a:r>
              <a:rPr lang="ko-KR" altLang="en-US" dirty="0"/>
              <a:t>객체들을 찾아 컬렉션 리턴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</a:t>
            </a:r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999656" y="2492896"/>
            <a:ext cx="574238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divTags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document.getElementsByTagName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dirty="0"/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div</a:t>
            </a:r>
            <a:r>
              <a:rPr lang="en-US" altLang="ko-KR" sz="1400" dirty="0"/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999656" y="2927450"/>
            <a:ext cx="574238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n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divTags.length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웹 페이지에 있는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&lt;div&gt;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태그의 개수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75720" y="4653136"/>
            <a:ext cx="3168352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&lt;div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class=</a:t>
            </a:r>
            <a:r>
              <a:rPr lang="en-US" altLang="ko-KR" sz="1400" dirty="0"/>
              <a:t>"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plain</a:t>
            </a:r>
            <a:r>
              <a:rPr lang="en-US" altLang="ko-KR" sz="1400" dirty="0"/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&gt;...&lt;/div&gt;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&lt;div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class=</a:t>
            </a:r>
            <a:r>
              <a:rPr lang="en-US" altLang="ko-KR" sz="1400" dirty="0"/>
              <a:t>"</a:t>
            </a:r>
            <a:r>
              <a:rPr lang="en-US" altLang="ko-KR" sz="1400" b="1" dirty="0"/>
              <a:t>i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mportant</a:t>
            </a:r>
            <a:r>
              <a:rPr lang="en-US" altLang="ko-KR" sz="1400" dirty="0"/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&gt;...&lt;/div&gt;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&lt;div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class=</a:t>
            </a:r>
            <a:r>
              <a:rPr lang="en-US" altLang="ko-KR" sz="1400" dirty="0"/>
              <a:t>"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plain</a:t>
            </a:r>
            <a:r>
              <a:rPr lang="en-US" altLang="ko-KR" sz="1400" dirty="0"/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&gt;...&lt;/div&gt;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575720" y="5544643"/>
            <a:ext cx="712879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plainClasses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document.getElementsByClassName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dirty="0"/>
              <a:t>"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plain</a:t>
            </a:r>
            <a:r>
              <a:rPr lang="en-US" altLang="ko-KR" sz="1400" dirty="0"/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 n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plainClasses.length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;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웹 페이지에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class=“plain”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속성을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가진 태그의 개수</a:t>
            </a:r>
            <a:endParaRPr lang="en-US" altLang="ko-KR" sz="1400" kern="0" dirty="0">
              <a:solidFill>
                <a:srgbClr val="00000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9501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03512" y="44624"/>
            <a:ext cx="8136904" cy="576064"/>
          </a:xfrm>
        </p:spPr>
        <p:txBody>
          <a:bodyPr>
            <a:noAutofit/>
          </a:bodyPr>
          <a:lstStyle/>
          <a:p>
            <a:pPr fontAlgn="base"/>
            <a:r>
              <a:rPr lang="ko-KR" altLang="en-US" sz="2000" dirty="0"/>
              <a:t>예제 </a:t>
            </a:r>
            <a:r>
              <a:rPr lang="en-US" altLang="ko-KR" sz="2000" dirty="0"/>
              <a:t>8-6 </a:t>
            </a:r>
            <a:r>
              <a:rPr lang="en-US" altLang="ko-KR" sz="2000" dirty="0" err="1"/>
              <a:t>태그</a:t>
            </a:r>
            <a:r>
              <a:rPr lang="en-US" altLang="ko-KR" sz="2000" dirty="0"/>
              <a:t> </a:t>
            </a:r>
            <a:r>
              <a:rPr lang="en-US" altLang="ko-KR" sz="2000" dirty="0" err="1"/>
              <a:t>이름으로</a:t>
            </a:r>
            <a:r>
              <a:rPr lang="en-US" altLang="ko-KR" sz="2000" dirty="0"/>
              <a:t> DOM </a:t>
            </a:r>
            <a:r>
              <a:rPr lang="en-US" altLang="ko-KR" sz="2000" dirty="0" err="1"/>
              <a:t>객체</a:t>
            </a:r>
            <a:r>
              <a:rPr lang="en-US" altLang="ko-KR" sz="2000" dirty="0"/>
              <a:t> </a:t>
            </a:r>
            <a:r>
              <a:rPr lang="en-US" altLang="ko-KR" sz="2000" dirty="0" err="1"/>
              <a:t>찾기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getElementsByTagName</a:t>
            </a:r>
            <a:r>
              <a:rPr lang="en-US" altLang="ko-KR" sz="2000" dirty="0"/>
              <a:t>()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194833" y="1052736"/>
            <a:ext cx="4695397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en-US" altLang="ko-KR" sz="1200" dirty="0" err="1"/>
              <a:t>document.getElementsByTagName</a:t>
            </a:r>
            <a:r>
              <a:rPr lang="en-US" altLang="ko-KR" sz="1200" dirty="0"/>
              <a:t>()&lt;/title&gt;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/>
              <a:t>function change() {</a:t>
            </a:r>
          </a:p>
          <a:p>
            <a:pPr defTabSz="180000"/>
            <a:r>
              <a:rPr lang="en-US" altLang="ko-KR" sz="1200" dirty="0"/>
              <a:t>	let </a:t>
            </a:r>
            <a:r>
              <a:rPr lang="en-US" altLang="ko-KR" sz="1200" dirty="0" err="1"/>
              <a:t>spanArray</a:t>
            </a:r>
            <a:r>
              <a:rPr lang="en-US" altLang="ko-KR" sz="1200" dirty="0"/>
              <a:t> = </a:t>
            </a:r>
            <a:r>
              <a:rPr lang="en-US" altLang="ko-KR" sz="1200" b="1" dirty="0" err="1"/>
              <a:t>document.getElementsByTagName</a:t>
            </a:r>
            <a:r>
              <a:rPr lang="en-US" altLang="ko-KR" sz="1200" b="1" dirty="0"/>
              <a:t>("span");</a:t>
            </a:r>
          </a:p>
          <a:p>
            <a:pPr defTabSz="180000"/>
            <a:r>
              <a:rPr lang="en-US" altLang="ko-KR" sz="1200" dirty="0"/>
              <a:t>	for(let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spanArray.length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/>
              <a:t>		let span = </a:t>
            </a:r>
            <a:r>
              <a:rPr lang="en-US" altLang="ko-KR" sz="1200" dirty="0" err="1"/>
              <a:t>spanArray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span.style.color</a:t>
            </a:r>
            <a:r>
              <a:rPr lang="en-US" altLang="ko-KR" sz="1200" dirty="0"/>
              <a:t> = "orchid";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span.style.fontSize</a:t>
            </a:r>
            <a:r>
              <a:rPr lang="en-US" altLang="ko-KR" sz="1200" dirty="0"/>
              <a:t> = "20px";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내가 좋아하는 과일</a:t>
            </a:r>
          </a:p>
          <a:p>
            <a:pPr defTabSz="180000"/>
            <a:r>
              <a:rPr lang="en-US" altLang="ko-KR" sz="1200" dirty="0"/>
              <a:t>	&lt;button 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="change()"&gt;</a:t>
            </a:r>
            <a:r>
              <a:rPr lang="ko-KR" altLang="en-US" sz="1200" dirty="0"/>
              <a:t>누르세요</a:t>
            </a:r>
            <a:r>
              <a:rPr lang="en-US" altLang="ko-KR" sz="1200" dirty="0"/>
              <a:t>&lt;/button&gt;</a:t>
            </a:r>
          </a:p>
          <a:p>
            <a:pPr defTabSz="180000"/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저는 빨간 </a:t>
            </a:r>
            <a:r>
              <a:rPr lang="en-US" altLang="ko-KR" sz="1200" b="1" dirty="0"/>
              <a:t>&lt;span&gt;</a:t>
            </a:r>
            <a:r>
              <a:rPr lang="ko-KR" altLang="en-US" sz="1200" b="1" dirty="0"/>
              <a:t>사과</a:t>
            </a:r>
            <a:r>
              <a:rPr lang="en-US" altLang="ko-KR" sz="1200" b="1" dirty="0"/>
              <a:t>&lt;/span&gt;</a:t>
            </a:r>
            <a:r>
              <a:rPr lang="ko-KR" altLang="en-US" sz="1200" dirty="0"/>
              <a:t>를 좋아해서</a:t>
            </a:r>
          </a:p>
          <a:p>
            <a:pPr defTabSz="180000"/>
            <a:r>
              <a:rPr lang="ko-KR" altLang="en-US" sz="1200" dirty="0"/>
              <a:t>아침마다 한 개씩 먹고 있어요</a:t>
            </a:r>
            <a:r>
              <a:rPr lang="en-US" altLang="ko-KR" sz="1200" dirty="0"/>
              <a:t>. </a:t>
            </a:r>
            <a:r>
              <a:rPr lang="ko-KR" altLang="en-US" sz="1200" dirty="0"/>
              <a:t>운동할 때는 중간 중간에</a:t>
            </a:r>
          </a:p>
          <a:p>
            <a:pPr defTabSz="180000"/>
            <a:r>
              <a:rPr lang="en-US" altLang="ko-KR" sz="1200" b="1" dirty="0"/>
              <a:t>&lt;span&gt;</a:t>
            </a:r>
            <a:r>
              <a:rPr lang="ko-KR" altLang="en-US" sz="1200" b="1" dirty="0"/>
              <a:t>바나나</a:t>
            </a:r>
            <a:r>
              <a:rPr lang="en-US" altLang="ko-KR" sz="1200" b="1" dirty="0"/>
              <a:t>&lt;/span&gt;</a:t>
            </a:r>
            <a:r>
              <a:rPr lang="ko-KR" altLang="en-US" sz="1200" dirty="0"/>
              <a:t>를 먹지요</a:t>
            </a:r>
            <a:r>
              <a:rPr lang="en-US" altLang="ko-KR" sz="1200" dirty="0"/>
              <a:t>. </a:t>
            </a:r>
            <a:r>
              <a:rPr lang="ko-KR" altLang="en-US" sz="1200" dirty="0"/>
              <a:t>탄수화물 섭취가 빨라</a:t>
            </a:r>
          </a:p>
          <a:p>
            <a:pPr defTabSz="180000"/>
            <a:r>
              <a:rPr lang="ko-KR" altLang="en-US" sz="1200" dirty="0"/>
              <a:t>힘이 납니다</a:t>
            </a:r>
            <a:r>
              <a:rPr lang="en-US" altLang="ko-KR" sz="1200" dirty="0"/>
              <a:t>. </a:t>
            </a:r>
            <a:r>
              <a:rPr lang="ko-KR" altLang="en-US" sz="1200" dirty="0"/>
              <a:t>또한 달콤한 향기를 품은 </a:t>
            </a:r>
            <a:r>
              <a:rPr lang="en-US" altLang="ko-KR" sz="1200" b="1" dirty="0"/>
              <a:t>&lt;span&gt;</a:t>
            </a:r>
            <a:r>
              <a:rPr lang="ko-KR" altLang="en-US" sz="1200" b="1" dirty="0"/>
              <a:t>체리</a:t>
            </a:r>
            <a:r>
              <a:rPr lang="en-US" altLang="ko-KR" sz="1200" b="1" dirty="0"/>
              <a:t>&lt;/span&gt;</a:t>
            </a:r>
            <a:r>
              <a:rPr lang="ko-KR" altLang="en-US" sz="1200" dirty="0"/>
              <a:t>와</a:t>
            </a:r>
          </a:p>
          <a:p>
            <a:pPr defTabSz="180000"/>
            <a:r>
              <a:rPr lang="ko-KR" altLang="en-US" sz="1200" dirty="0"/>
              <a:t>여름 냄새 물씬 나는 </a:t>
            </a:r>
            <a:r>
              <a:rPr lang="en-US" altLang="ko-KR" sz="1200" b="1" dirty="0"/>
              <a:t>&lt;span&gt;</a:t>
            </a:r>
            <a:r>
              <a:rPr lang="ko-KR" altLang="en-US" sz="1200" b="1" dirty="0"/>
              <a:t>자두</a:t>
            </a:r>
            <a:r>
              <a:rPr lang="en-US" altLang="ko-KR" sz="1200" b="1" dirty="0"/>
              <a:t>&lt;/span&gt;</a:t>
            </a:r>
            <a:r>
              <a:rPr lang="ko-KR" altLang="en-US" sz="1200" dirty="0"/>
              <a:t>를 좋아합니다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111" y="925155"/>
            <a:ext cx="2197871" cy="24555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12" y="3501008"/>
            <a:ext cx="2197871" cy="27184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48328" y="4025933"/>
            <a:ext cx="546247" cy="272415"/>
          </a:xfrm>
          <a:prstGeom prst="wedgeRoundRectCallout">
            <a:avLst>
              <a:gd name="adj1" fmla="val -76684"/>
              <a:gd name="adj2" fmla="val 6763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클릭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968560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document.write</a:t>
            </a:r>
            <a:r>
              <a:rPr lang="en-US" altLang="ko-KR" dirty="0"/>
              <a:t>()</a:t>
            </a:r>
            <a:r>
              <a:rPr lang="ko-KR" altLang="en-US" dirty="0"/>
              <a:t>와 </a:t>
            </a:r>
            <a:r>
              <a:rPr lang="en-US" altLang="ko-KR" dirty="0" err="1"/>
              <a:t>document.writeln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sz="2200" dirty="0"/>
              <a:t>HTML </a:t>
            </a:r>
            <a:r>
              <a:rPr lang="ko-KR" altLang="en-US" sz="2200" dirty="0"/>
              <a:t>페이지 로딩 과정</a:t>
            </a:r>
            <a:endParaRPr lang="en-US" altLang="ko-KR" sz="2200" dirty="0"/>
          </a:p>
          <a:p>
            <a:pPr marL="365760" lvl="1" indent="0">
              <a:buNone/>
            </a:pPr>
            <a:r>
              <a:rPr lang="en-US" altLang="ko-KR" sz="1900" dirty="0"/>
              <a:t>1. </a:t>
            </a:r>
            <a:r>
              <a:rPr lang="ko-KR" altLang="en-US" sz="1900" dirty="0"/>
              <a:t>브라우저는 </a:t>
            </a:r>
            <a:r>
              <a:rPr lang="en-US" altLang="ko-KR" sz="1900" dirty="0"/>
              <a:t>HTML </a:t>
            </a:r>
            <a:r>
              <a:rPr lang="ko-KR" altLang="en-US" sz="1900" dirty="0"/>
              <a:t>페이지 로드 전 빈 상태 </a:t>
            </a:r>
            <a:r>
              <a:rPr lang="en-US" altLang="ko-KR" sz="1900" dirty="0"/>
              <a:t>document </a:t>
            </a:r>
            <a:r>
              <a:rPr lang="ko-KR" altLang="en-US" sz="1900" dirty="0"/>
              <a:t>생성</a:t>
            </a:r>
            <a:endParaRPr lang="en-US" altLang="ko-KR" sz="1900" dirty="0"/>
          </a:p>
          <a:p>
            <a:pPr marL="365760" lvl="1" indent="0">
              <a:buNone/>
            </a:pPr>
            <a:r>
              <a:rPr lang="en-US" altLang="ko-KR" sz="1900" dirty="0"/>
              <a:t>2. </a:t>
            </a:r>
            <a:r>
              <a:rPr lang="ko-KR" altLang="en-US" sz="1900" dirty="0"/>
              <a:t>브라우저는 </a:t>
            </a:r>
            <a:r>
              <a:rPr lang="en-US" altLang="ko-KR" sz="1900" dirty="0"/>
              <a:t>HTML </a:t>
            </a:r>
            <a:r>
              <a:rPr lang="ko-KR" altLang="en-US" sz="1900" dirty="0"/>
              <a:t>페이지를 위에서 아래로 해석</a:t>
            </a:r>
            <a:endParaRPr lang="en-US" altLang="ko-KR" sz="1900" dirty="0"/>
          </a:p>
          <a:p>
            <a:pPr marL="365760" lvl="1" indent="0">
              <a:buNone/>
            </a:pPr>
            <a:r>
              <a:rPr lang="en-US" altLang="ko-KR" sz="1900" dirty="0"/>
              <a:t>3. HTML </a:t>
            </a:r>
            <a:r>
              <a:rPr lang="ko-KR" altLang="en-US" sz="1900" dirty="0"/>
              <a:t>태그들을 </a:t>
            </a:r>
            <a:r>
              <a:rPr lang="en-US" altLang="ko-KR" sz="1900" dirty="0"/>
              <a:t>document </a:t>
            </a:r>
            <a:r>
              <a:rPr lang="ko-KR" altLang="en-US" sz="1900" dirty="0"/>
              <a:t>객체에 담아간다</a:t>
            </a:r>
            <a:r>
              <a:rPr lang="en-US" altLang="ko-KR" sz="1900" dirty="0"/>
              <a:t>(DOM </a:t>
            </a:r>
            <a:r>
              <a:rPr lang="ko-KR" altLang="en-US" sz="1900" dirty="0"/>
              <a:t>객체 생성</a:t>
            </a:r>
            <a:r>
              <a:rPr lang="en-US" altLang="ko-KR" sz="1900" dirty="0"/>
              <a:t>).</a:t>
            </a:r>
          </a:p>
          <a:p>
            <a:pPr marL="365760" lvl="1" indent="0">
              <a:buNone/>
            </a:pPr>
            <a:r>
              <a:rPr lang="en-US" altLang="ko-KR" sz="1900" dirty="0"/>
              <a:t>4. &lt;/html&gt; </a:t>
            </a:r>
            <a:r>
              <a:rPr lang="ko-KR" altLang="en-US" sz="1900" dirty="0"/>
              <a:t>태그를 만나면 </a:t>
            </a:r>
            <a:r>
              <a:rPr lang="en-US" altLang="ko-KR" sz="1900" dirty="0"/>
              <a:t>document </a:t>
            </a:r>
            <a:r>
              <a:rPr lang="ko-KR" altLang="en-US" sz="1900" dirty="0"/>
              <a:t>객체를 완성하고 닫는다</a:t>
            </a:r>
            <a:r>
              <a:rPr lang="en-US" altLang="ko-KR" sz="1900" dirty="0"/>
              <a:t>.</a:t>
            </a:r>
            <a:endParaRPr lang="ko-KR" altLang="en-US" sz="1900" dirty="0"/>
          </a:p>
          <a:p>
            <a:endParaRPr lang="en-US" altLang="ko-KR" sz="100" dirty="0"/>
          </a:p>
          <a:p>
            <a:r>
              <a:rPr lang="en-US" altLang="ko-KR" sz="2200" dirty="0"/>
              <a:t>write()</a:t>
            </a:r>
          </a:p>
          <a:p>
            <a:pPr lvl="1"/>
            <a:r>
              <a:rPr lang="en-US" altLang="ko-KR" sz="1900" dirty="0"/>
              <a:t>document </a:t>
            </a:r>
            <a:r>
              <a:rPr lang="ko-KR" altLang="en-US" sz="1900" dirty="0"/>
              <a:t>객체에 담긴 </a:t>
            </a:r>
            <a:r>
              <a:rPr lang="en-US" altLang="ko-KR" sz="1900" dirty="0"/>
              <a:t>HTML </a:t>
            </a:r>
            <a:r>
              <a:rPr lang="ko-KR" altLang="en-US" sz="1900" dirty="0" err="1"/>
              <a:t>콘텐츠</a:t>
            </a:r>
            <a:r>
              <a:rPr lang="ko-KR" altLang="en-US" sz="1900" dirty="0"/>
              <a:t> 마지막에 </a:t>
            </a:r>
            <a:r>
              <a:rPr lang="en-US" altLang="ko-KR" sz="1900" dirty="0"/>
              <a:t>HTML </a:t>
            </a:r>
            <a:r>
              <a:rPr lang="ko-KR" altLang="en-US" sz="1900" dirty="0"/>
              <a:t>태그들을 추가</a:t>
            </a:r>
            <a:endParaRPr lang="en-US" altLang="ko-KR" sz="1900" dirty="0"/>
          </a:p>
          <a:p>
            <a:pPr lvl="2"/>
            <a:r>
              <a:rPr lang="ko-KR" altLang="en-US" sz="1700" dirty="0"/>
              <a:t>추가되는 </a:t>
            </a:r>
            <a:r>
              <a:rPr lang="en-US" altLang="ko-KR" sz="1700" dirty="0"/>
              <a:t>HTML </a:t>
            </a:r>
            <a:r>
              <a:rPr lang="ko-KR" altLang="en-US" sz="1700" dirty="0"/>
              <a:t>태그들은 </a:t>
            </a:r>
            <a:r>
              <a:rPr lang="en-US" altLang="ko-KR" sz="1700" dirty="0"/>
              <a:t>DOM </a:t>
            </a:r>
            <a:r>
              <a:rPr lang="ko-KR" altLang="en-US" sz="1700" dirty="0"/>
              <a:t>객체로 바뀌고 </a:t>
            </a:r>
            <a:r>
              <a:rPr lang="en-US" altLang="ko-KR" sz="1700" dirty="0"/>
              <a:t>DOM </a:t>
            </a:r>
            <a:r>
              <a:rPr lang="ko-KR" altLang="en-US" sz="1700" dirty="0" err="1"/>
              <a:t>트리에</a:t>
            </a:r>
            <a:r>
              <a:rPr lang="ko-KR" altLang="en-US" sz="1700" dirty="0"/>
              <a:t> 추가</a:t>
            </a:r>
            <a:endParaRPr lang="en-US" altLang="ko-KR" sz="1700" dirty="0"/>
          </a:p>
          <a:p>
            <a:pPr lvl="2"/>
            <a:r>
              <a:rPr lang="ko-KR" altLang="en-US" sz="1700" dirty="0"/>
              <a:t>삽입된 </a:t>
            </a:r>
            <a:r>
              <a:rPr lang="en-US" altLang="ko-KR" sz="1700" dirty="0"/>
              <a:t>HTML </a:t>
            </a:r>
            <a:r>
              <a:rPr lang="ko-KR" altLang="en-US" sz="1700" dirty="0"/>
              <a:t>태그들이 브라우저 화면에 출력</a:t>
            </a:r>
            <a:endParaRPr lang="en-US" altLang="ko-KR" sz="1700" dirty="0"/>
          </a:p>
          <a:p>
            <a:pPr lvl="2"/>
            <a:r>
              <a:rPr lang="ko-KR" altLang="en-US" sz="1700" dirty="0"/>
              <a:t>예</a:t>
            </a:r>
            <a:r>
              <a:rPr lang="en-US" altLang="ko-KR" sz="1700" dirty="0"/>
              <a:t>)</a:t>
            </a:r>
          </a:p>
          <a:p>
            <a:pPr lvl="1"/>
            <a:endParaRPr lang="en-US" altLang="ko-KR" sz="1900" dirty="0"/>
          </a:p>
          <a:p>
            <a:pPr lvl="1"/>
            <a:endParaRPr lang="en-US" altLang="ko-KR" sz="1900" dirty="0"/>
          </a:p>
          <a:p>
            <a:r>
              <a:rPr lang="en-US" altLang="ko-KR" sz="2200" dirty="0" err="1"/>
              <a:t>writeln</a:t>
            </a:r>
            <a:r>
              <a:rPr lang="en-US" altLang="ko-KR" sz="2200" dirty="0"/>
              <a:t>()</a:t>
            </a:r>
          </a:p>
          <a:p>
            <a:pPr lvl="1"/>
            <a:r>
              <a:rPr lang="en-US" altLang="ko-KR" sz="1900" dirty="0"/>
              <a:t>HTML </a:t>
            </a:r>
            <a:r>
              <a:rPr lang="ko-KR" altLang="en-US" sz="1900" dirty="0"/>
              <a:t>텍스트에 </a:t>
            </a:r>
            <a:r>
              <a:rPr lang="en-US" altLang="ko-KR" sz="1900" dirty="0"/>
              <a:t>'\n'</a:t>
            </a:r>
            <a:r>
              <a:rPr lang="ko-KR" altLang="en-US" sz="1900" dirty="0"/>
              <a:t>을 덧붙여 출력</a:t>
            </a:r>
            <a:r>
              <a:rPr lang="en-US" altLang="ko-KR" sz="1900" dirty="0"/>
              <a:t>. </a:t>
            </a:r>
            <a:r>
              <a:rPr lang="ko-KR" altLang="en-US" sz="1900" dirty="0"/>
              <a:t>한 칸 띄는 효과</a:t>
            </a:r>
            <a:endParaRPr lang="en-US" altLang="ko-KR" sz="1900" dirty="0"/>
          </a:p>
          <a:p>
            <a:pPr lvl="1"/>
            <a:r>
              <a:rPr lang="ko-KR" altLang="en-US" sz="1900" dirty="0" err="1"/>
              <a:t>한줄을</a:t>
            </a:r>
            <a:r>
              <a:rPr lang="ko-KR" altLang="en-US" sz="1900" dirty="0"/>
              <a:t> 띄려면</a:t>
            </a:r>
          </a:p>
          <a:p>
            <a:pPr lvl="1"/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575720" y="4005064"/>
            <a:ext cx="525658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document.write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("&lt;h3&gt;Welcome to my home&lt;/h3&gt;");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document.write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(2+3);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합한 결과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5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출력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document.write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("&lt;p&gt;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오늘은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+ "sunny day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입니다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&lt;/p&gt;");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911123" y="5373216"/>
            <a:ext cx="2353529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document.write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&gt;");</a:t>
            </a:r>
          </a:p>
        </p:txBody>
      </p:sp>
    </p:spTree>
    <p:extLst>
      <p:ext uri="{BB962C8B-B14F-4D97-AF65-F5344CB8AC3E}">
        <p14:creationId xmlns:p14="http://schemas.microsoft.com/office/powerpoint/2010/main" val="2598007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128" y="1868888"/>
            <a:ext cx="2462546" cy="2968016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8-7 write()</a:t>
            </a:r>
            <a:r>
              <a:rPr lang="ko-KR" altLang="en-US" dirty="0"/>
              <a:t>와 </a:t>
            </a:r>
            <a:r>
              <a:rPr lang="en-US" altLang="ko-KR" dirty="0" err="1"/>
              <a:t>writeln</a:t>
            </a:r>
            <a:r>
              <a:rPr lang="en-US" altLang="ko-KR" dirty="0"/>
              <a:t>() </a:t>
            </a:r>
            <a:r>
              <a:rPr lang="ko-KR" altLang="en-US" dirty="0" err="1"/>
              <a:t>메소드</a:t>
            </a:r>
            <a:r>
              <a:rPr lang="ko-KR" altLang="en-US" dirty="0"/>
              <a:t> 활용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063552" y="1268760"/>
            <a:ext cx="4608512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&lt;title&gt;write()</a:t>
            </a:r>
            <a:r>
              <a:rPr lang="ko-KR" altLang="en-US" sz="1200" dirty="0"/>
              <a:t>와 </a:t>
            </a:r>
            <a:r>
              <a:rPr lang="en-US" altLang="ko-KR" sz="1200" dirty="0" err="1"/>
              <a:t>writeln</a:t>
            </a:r>
            <a:r>
              <a:rPr lang="en-US" altLang="ko-KR" sz="1200" dirty="0"/>
              <a:t>() </a:t>
            </a:r>
            <a:r>
              <a:rPr lang="ko-KR" altLang="en-US" sz="1200" dirty="0"/>
              <a:t>활용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&lt;h3&gt;write()</a:t>
            </a:r>
            <a:r>
              <a:rPr lang="ko-KR" altLang="en-US" sz="1200" dirty="0"/>
              <a:t>와 </a:t>
            </a:r>
            <a:r>
              <a:rPr lang="en-US" altLang="ko-KR" sz="1200" dirty="0" err="1"/>
              <a:t>writeln</a:t>
            </a:r>
            <a:r>
              <a:rPr lang="en-US" altLang="ko-KR" sz="1200" dirty="0"/>
              <a:t>() </a:t>
            </a:r>
            <a:r>
              <a:rPr lang="ko-KR" altLang="en-US" sz="1200" dirty="0"/>
              <a:t>활용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("&lt;h3&gt;</a:t>
            </a:r>
            <a:r>
              <a:rPr lang="ko-KR" altLang="en-US" sz="1200" dirty="0"/>
              <a:t>동물원에 </a:t>
            </a:r>
            <a:r>
              <a:rPr lang="ko-KR" altLang="en-US" sz="1200" dirty="0" err="1"/>
              <a:t>소풍갑시다</a:t>
            </a:r>
            <a:r>
              <a:rPr lang="en-US" altLang="ko-KR" sz="1200" dirty="0"/>
              <a:t>&lt;/h3&gt;");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("&lt;p style='</a:t>
            </a:r>
            <a:r>
              <a:rPr lang="en-US" altLang="ko-KR" sz="1200" dirty="0" err="1"/>
              <a:t>color:blue</a:t>
            </a:r>
            <a:r>
              <a:rPr lang="en-US" altLang="ko-KR" sz="1200" dirty="0"/>
              <a:t>'&gt;</a:t>
            </a:r>
            <a:r>
              <a:rPr lang="ko-KR" altLang="en-US" sz="1200" dirty="0"/>
              <a:t>날씨가 좋아 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</a:t>
            </a:r>
            <a:r>
              <a:rPr lang="ko-KR" altLang="en-US" sz="1200" dirty="0" err="1"/>
              <a:t>소풍갑니다</a:t>
            </a:r>
            <a:r>
              <a:rPr lang="en-US" altLang="ko-KR" sz="1200" dirty="0"/>
              <a:t>&lt;/p&gt;");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(2+3);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</a:t>
            </a:r>
            <a:r>
              <a:rPr lang="ko-KR" altLang="en-US" sz="1200" dirty="0"/>
              <a:t>명입니다</a:t>
            </a:r>
            <a:r>
              <a:rPr lang="en-US" altLang="ko-KR" sz="1200" dirty="0"/>
              <a:t>.&lt;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 // </a:t>
            </a:r>
            <a:r>
              <a:rPr lang="ko-KR" altLang="en-US" sz="1200" dirty="0"/>
              <a:t>다음 줄로 넘어가기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document.writeln</a:t>
            </a:r>
            <a:r>
              <a:rPr lang="en-US" altLang="ko-KR" sz="1200" dirty="0"/>
              <a:t>(5); // </a:t>
            </a:r>
            <a:r>
              <a:rPr lang="ko-KR" altLang="en-US" sz="1200" dirty="0"/>
              <a:t>다음 줄에 넘어가지 못함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document.writeln</a:t>
            </a:r>
            <a:r>
              <a:rPr lang="en-US" altLang="ko-KR" sz="1200" dirty="0"/>
              <a:t>("</a:t>
            </a:r>
            <a:r>
              <a:rPr lang="ko-KR" altLang="en-US" sz="1200" dirty="0"/>
              <a:t>명입니다</a:t>
            </a:r>
            <a:r>
              <a:rPr lang="en-US" altLang="ko-KR" sz="1200" dirty="0"/>
              <a:t>.&lt;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자유형 7"/>
          <p:cNvSpPr/>
          <p:nvPr/>
        </p:nvSpPr>
        <p:spPr>
          <a:xfrm>
            <a:off x="2153018" y="2924945"/>
            <a:ext cx="4218280" cy="1573045"/>
          </a:xfrm>
          <a:custGeom>
            <a:avLst/>
            <a:gdLst>
              <a:gd name="connsiteX0" fmla="*/ 121920 w 4836160"/>
              <a:gd name="connsiteY0" fmla="*/ 112090 h 2398090"/>
              <a:gd name="connsiteX1" fmla="*/ 111760 w 4836160"/>
              <a:gd name="connsiteY1" fmla="*/ 173050 h 2398090"/>
              <a:gd name="connsiteX2" fmla="*/ 101600 w 4836160"/>
              <a:gd name="connsiteY2" fmla="*/ 254330 h 2398090"/>
              <a:gd name="connsiteX3" fmla="*/ 81280 w 4836160"/>
              <a:gd name="connsiteY3" fmla="*/ 284810 h 2398090"/>
              <a:gd name="connsiteX4" fmla="*/ 60960 w 4836160"/>
              <a:gd name="connsiteY4" fmla="*/ 508330 h 2398090"/>
              <a:gd name="connsiteX5" fmla="*/ 50800 w 4836160"/>
              <a:gd name="connsiteY5" fmla="*/ 538810 h 2398090"/>
              <a:gd name="connsiteX6" fmla="*/ 30480 w 4836160"/>
              <a:gd name="connsiteY6" fmla="*/ 660730 h 2398090"/>
              <a:gd name="connsiteX7" fmla="*/ 20320 w 4836160"/>
              <a:gd name="connsiteY7" fmla="*/ 721690 h 2398090"/>
              <a:gd name="connsiteX8" fmla="*/ 0 w 4836160"/>
              <a:gd name="connsiteY8" fmla="*/ 996010 h 2398090"/>
              <a:gd name="connsiteX9" fmla="*/ 10160 w 4836160"/>
              <a:gd name="connsiteY9" fmla="*/ 1991690 h 2398090"/>
              <a:gd name="connsiteX10" fmla="*/ 30480 w 4836160"/>
              <a:gd name="connsiteY10" fmla="*/ 2022170 h 2398090"/>
              <a:gd name="connsiteX11" fmla="*/ 50800 w 4836160"/>
              <a:gd name="connsiteY11" fmla="*/ 2093290 h 2398090"/>
              <a:gd name="connsiteX12" fmla="*/ 111760 w 4836160"/>
              <a:gd name="connsiteY12" fmla="*/ 2174570 h 2398090"/>
              <a:gd name="connsiteX13" fmla="*/ 132080 w 4836160"/>
              <a:gd name="connsiteY13" fmla="*/ 2205050 h 2398090"/>
              <a:gd name="connsiteX14" fmla="*/ 213360 w 4836160"/>
              <a:gd name="connsiteY14" fmla="*/ 2255850 h 2398090"/>
              <a:gd name="connsiteX15" fmla="*/ 274320 w 4836160"/>
              <a:gd name="connsiteY15" fmla="*/ 2296490 h 2398090"/>
              <a:gd name="connsiteX16" fmla="*/ 345440 w 4836160"/>
              <a:gd name="connsiteY16" fmla="*/ 2326970 h 2398090"/>
              <a:gd name="connsiteX17" fmla="*/ 386080 w 4836160"/>
              <a:gd name="connsiteY17" fmla="*/ 2337130 h 2398090"/>
              <a:gd name="connsiteX18" fmla="*/ 497840 w 4836160"/>
              <a:gd name="connsiteY18" fmla="*/ 2367610 h 2398090"/>
              <a:gd name="connsiteX19" fmla="*/ 1899920 w 4836160"/>
              <a:gd name="connsiteY19" fmla="*/ 2377770 h 2398090"/>
              <a:gd name="connsiteX20" fmla="*/ 2286000 w 4836160"/>
              <a:gd name="connsiteY20" fmla="*/ 2387930 h 2398090"/>
              <a:gd name="connsiteX21" fmla="*/ 2540000 w 4836160"/>
              <a:gd name="connsiteY21" fmla="*/ 2398090 h 2398090"/>
              <a:gd name="connsiteX22" fmla="*/ 4155440 w 4836160"/>
              <a:gd name="connsiteY22" fmla="*/ 2387930 h 2398090"/>
              <a:gd name="connsiteX23" fmla="*/ 4389120 w 4836160"/>
              <a:gd name="connsiteY23" fmla="*/ 2377770 h 2398090"/>
              <a:gd name="connsiteX24" fmla="*/ 4490720 w 4836160"/>
              <a:gd name="connsiteY24" fmla="*/ 2337130 h 2398090"/>
              <a:gd name="connsiteX25" fmla="*/ 4541520 w 4836160"/>
              <a:gd name="connsiteY25" fmla="*/ 2326970 h 2398090"/>
              <a:gd name="connsiteX26" fmla="*/ 4612640 w 4836160"/>
              <a:gd name="connsiteY26" fmla="*/ 2296490 h 2398090"/>
              <a:gd name="connsiteX27" fmla="*/ 4643120 w 4836160"/>
              <a:gd name="connsiteY27" fmla="*/ 2266010 h 2398090"/>
              <a:gd name="connsiteX28" fmla="*/ 4683760 w 4836160"/>
              <a:gd name="connsiteY28" fmla="*/ 2174570 h 2398090"/>
              <a:gd name="connsiteX29" fmla="*/ 4693920 w 4836160"/>
              <a:gd name="connsiteY29" fmla="*/ 2123770 h 2398090"/>
              <a:gd name="connsiteX30" fmla="*/ 4734560 w 4836160"/>
              <a:gd name="connsiteY30" fmla="*/ 2032330 h 2398090"/>
              <a:gd name="connsiteX31" fmla="*/ 4754880 w 4836160"/>
              <a:gd name="connsiteY31" fmla="*/ 1910410 h 2398090"/>
              <a:gd name="connsiteX32" fmla="*/ 4785360 w 4836160"/>
              <a:gd name="connsiteY32" fmla="*/ 1524330 h 2398090"/>
              <a:gd name="connsiteX33" fmla="*/ 4795520 w 4836160"/>
              <a:gd name="connsiteY33" fmla="*/ 1483690 h 2398090"/>
              <a:gd name="connsiteX34" fmla="*/ 4815840 w 4836160"/>
              <a:gd name="connsiteY34" fmla="*/ 1382090 h 2398090"/>
              <a:gd name="connsiteX35" fmla="*/ 4826000 w 4836160"/>
              <a:gd name="connsiteY35" fmla="*/ 1260170 h 2398090"/>
              <a:gd name="connsiteX36" fmla="*/ 4836160 w 4836160"/>
              <a:gd name="connsiteY36" fmla="*/ 1158570 h 2398090"/>
              <a:gd name="connsiteX37" fmla="*/ 4826000 w 4836160"/>
              <a:gd name="connsiteY37" fmla="*/ 437210 h 2398090"/>
              <a:gd name="connsiteX38" fmla="*/ 4815840 w 4836160"/>
              <a:gd name="connsiteY38" fmla="*/ 396570 h 2398090"/>
              <a:gd name="connsiteX39" fmla="*/ 4785360 w 4836160"/>
              <a:gd name="connsiteY39" fmla="*/ 274650 h 2398090"/>
              <a:gd name="connsiteX40" fmla="*/ 4775200 w 4836160"/>
              <a:gd name="connsiteY40" fmla="*/ 244170 h 2398090"/>
              <a:gd name="connsiteX41" fmla="*/ 4754880 w 4836160"/>
              <a:gd name="connsiteY41" fmla="*/ 213690 h 2398090"/>
              <a:gd name="connsiteX42" fmla="*/ 4744720 w 4836160"/>
              <a:gd name="connsiteY42" fmla="*/ 173050 h 2398090"/>
              <a:gd name="connsiteX43" fmla="*/ 4693920 w 4836160"/>
              <a:gd name="connsiteY43" fmla="*/ 112090 h 2398090"/>
              <a:gd name="connsiteX44" fmla="*/ 4612640 w 4836160"/>
              <a:gd name="connsiteY44" fmla="*/ 81610 h 2398090"/>
              <a:gd name="connsiteX45" fmla="*/ 4572000 w 4836160"/>
              <a:gd name="connsiteY45" fmla="*/ 61290 h 2398090"/>
              <a:gd name="connsiteX46" fmla="*/ 4541520 w 4836160"/>
              <a:gd name="connsiteY46" fmla="*/ 51130 h 2398090"/>
              <a:gd name="connsiteX47" fmla="*/ 4500880 w 4836160"/>
              <a:gd name="connsiteY47" fmla="*/ 30810 h 2398090"/>
              <a:gd name="connsiteX48" fmla="*/ 4378960 w 4836160"/>
              <a:gd name="connsiteY48" fmla="*/ 20650 h 2398090"/>
              <a:gd name="connsiteX49" fmla="*/ 1635760 w 4836160"/>
              <a:gd name="connsiteY49" fmla="*/ 10490 h 2398090"/>
              <a:gd name="connsiteX50" fmla="*/ 1381760 w 4836160"/>
              <a:gd name="connsiteY50" fmla="*/ 330 h 2398090"/>
              <a:gd name="connsiteX51" fmla="*/ 284480 w 4836160"/>
              <a:gd name="connsiteY51" fmla="*/ 20650 h 2398090"/>
              <a:gd name="connsiteX52" fmla="*/ 193040 w 4836160"/>
              <a:gd name="connsiteY52" fmla="*/ 61290 h 2398090"/>
              <a:gd name="connsiteX53" fmla="*/ 142240 w 4836160"/>
              <a:gd name="connsiteY53" fmla="*/ 112090 h 2398090"/>
              <a:gd name="connsiteX54" fmla="*/ 121920 w 4836160"/>
              <a:gd name="connsiteY54" fmla="*/ 142570 h 2398090"/>
              <a:gd name="connsiteX55" fmla="*/ 91440 w 4836160"/>
              <a:gd name="connsiteY55" fmla="*/ 173050 h 239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836160" h="2398090">
                <a:moveTo>
                  <a:pt x="121920" y="112090"/>
                </a:moveTo>
                <a:cubicBezTo>
                  <a:pt x="118533" y="132410"/>
                  <a:pt x="114673" y="152657"/>
                  <a:pt x="111760" y="173050"/>
                </a:cubicBezTo>
                <a:cubicBezTo>
                  <a:pt x="107899" y="200080"/>
                  <a:pt x="108784" y="227988"/>
                  <a:pt x="101600" y="254330"/>
                </a:cubicBezTo>
                <a:cubicBezTo>
                  <a:pt x="98387" y="266111"/>
                  <a:pt x="88053" y="274650"/>
                  <a:pt x="81280" y="284810"/>
                </a:cubicBezTo>
                <a:cubicBezTo>
                  <a:pt x="74507" y="359317"/>
                  <a:pt x="69874" y="434049"/>
                  <a:pt x="60960" y="508330"/>
                </a:cubicBezTo>
                <a:cubicBezTo>
                  <a:pt x="59684" y="518963"/>
                  <a:pt x="52900" y="528308"/>
                  <a:pt x="50800" y="538810"/>
                </a:cubicBezTo>
                <a:cubicBezTo>
                  <a:pt x="42720" y="579210"/>
                  <a:pt x="37253" y="620090"/>
                  <a:pt x="30480" y="660730"/>
                </a:cubicBezTo>
                <a:cubicBezTo>
                  <a:pt x="27093" y="681050"/>
                  <a:pt x="22595" y="701216"/>
                  <a:pt x="20320" y="721690"/>
                </a:cubicBezTo>
                <a:cubicBezTo>
                  <a:pt x="3418" y="873811"/>
                  <a:pt x="11861" y="782510"/>
                  <a:pt x="0" y="996010"/>
                </a:cubicBezTo>
                <a:cubicBezTo>
                  <a:pt x="3387" y="1327903"/>
                  <a:pt x="306" y="1659926"/>
                  <a:pt x="10160" y="1991690"/>
                </a:cubicBezTo>
                <a:cubicBezTo>
                  <a:pt x="10523" y="2003895"/>
                  <a:pt x="25670" y="2010947"/>
                  <a:pt x="30480" y="2022170"/>
                </a:cubicBezTo>
                <a:cubicBezTo>
                  <a:pt x="35511" y="2033910"/>
                  <a:pt x="42150" y="2079697"/>
                  <a:pt x="50800" y="2093290"/>
                </a:cubicBezTo>
                <a:cubicBezTo>
                  <a:pt x="68982" y="2121862"/>
                  <a:pt x="92974" y="2146391"/>
                  <a:pt x="111760" y="2174570"/>
                </a:cubicBezTo>
                <a:cubicBezTo>
                  <a:pt x="118533" y="2184730"/>
                  <a:pt x="123446" y="2196416"/>
                  <a:pt x="132080" y="2205050"/>
                </a:cubicBezTo>
                <a:cubicBezTo>
                  <a:pt x="167456" y="2240426"/>
                  <a:pt x="173120" y="2231706"/>
                  <a:pt x="213360" y="2255850"/>
                </a:cubicBezTo>
                <a:cubicBezTo>
                  <a:pt x="234301" y="2268415"/>
                  <a:pt x="251152" y="2288767"/>
                  <a:pt x="274320" y="2296490"/>
                </a:cubicBezTo>
                <a:cubicBezTo>
                  <a:pt x="425699" y="2346950"/>
                  <a:pt x="144564" y="2251642"/>
                  <a:pt x="345440" y="2326970"/>
                </a:cubicBezTo>
                <a:cubicBezTo>
                  <a:pt x="358515" y="2331873"/>
                  <a:pt x="372705" y="2333118"/>
                  <a:pt x="386080" y="2337130"/>
                </a:cubicBezTo>
                <a:cubicBezTo>
                  <a:pt x="414514" y="2345660"/>
                  <a:pt x="465468" y="2367157"/>
                  <a:pt x="497840" y="2367610"/>
                </a:cubicBezTo>
                <a:lnTo>
                  <a:pt x="1899920" y="2377770"/>
                </a:lnTo>
                <a:lnTo>
                  <a:pt x="2286000" y="2387930"/>
                </a:lnTo>
                <a:cubicBezTo>
                  <a:pt x="2370692" y="2390619"/>
                  <a:pt x="2455266" y="2398090"/>
                  <a:pt x="2540000" y="2398090"/>
                </a:cubicBezTo>
                <a:lnTo>
                  <a:pt x="4155440" y="2387930"/>
                </a:lnTo>
                <a:cubicBezTo>
                  <a:pt x="4233333" y="2384543"/>
                  <a:pt x="4311567" y="2385793"/>
                  <a:pt x="4389120" y="2377770"/>
                </a:cubicBezTo>
                <a:cubicBezTo>
                  <a:pt x="4450431" y="2371427"/>
                  <a:pt x="4440834" y="2353759"/>
                  <a:pt x="4490720" y="2337130"/>
                </a:cubicBezTo>
                <a:cubicBezTo>
                  <a:pt x="4507103" y="2331669"/>
                  <a:pt x="4524767" y="2331158"/>
                  <a:pt x="4541520" y="2326970"/>
                </a:cubicBezTo>
                <a:cubicBezTo>
                  <a:pt x="4561929" y="2321868"/>
                  <a:pt x="4596983" y="2307674"/>
                  <a:pt x="4612640" y="2296490"/>
                </a:cubicBezTo>
                <a:cubicBezTo>
                  <a:pt x="4624332" y="2288139"/>
                  <a:pt x="4633922" y="2277048"/>
                  <a:pt x="4643120" y="2266010"/>
                </a:cubicBezTo>
                <a:cubicBezTo>
                  <a:pt x="4665523" y="2239126"/>
                  <a:pt x="4676765" y="2209545"/>
                  <a:pt x="4683760" y="2174570"/>
                </a:cubicBezTo>
                <a:cubicBezTo>
                  <a:pt x="4687147" y="2157637"/>
                  <a:pt x="4687857" y="2139939"/>
                  <a:pt x="4693920" y="2123770"/>
                </a:cubicBezTo>
                <a:cubicBezTo>
                  <a:pt x="4724985" y="2040931"/>
                  <a:pt x="4712372" y="2165457"/>
                  <a:pt x="4734560" y="2032330"/>
                </a:cubicBezTo>
                <a:lnTo>
                  <a:pt x="4754880" y="1910410"/>
                </a:lnTo>
                <a:cubicBezTo>
                  <a:pt x="4756212" y="1891098"/>
                  <a:pt x="4770901" y="1618315"/>
                  <a:pt x="4785360" y="1524330"/>
                </a:cubicBezTo>
                <a:cubicBezTo>
                  <a:pt x="4787483" y="1510529"/>
                  <a:pt x="4793022" y="1497428"/>
                  <a:pt x="4795520" y="1483690"/>
                </a:cubicBezTo>
                <a:cubicBezTo>
                  <a:pt x="4814199" y="1380954"/>
                  <a:pt x="4794975" y="1444686"/>
                  <a:pt x="4815840" y="1382090"/>
                </a:cubicBezTo>
                <a:cubicBezTo>
                  <a:pt x="4819227" y="1341450"/>
                  <a:pt x="4822308" y="1300783"/>
                  <a:pt x="4826000" y="1260170"/>
                </a:cubicBezTo>
                <a:cubicBezTo>
                  <a:pt x="4829081" y="1226274"/>
                  <a:pt x="4836160" y="1192606"/>
                  <a:pt x="4836160" y="1158570"/>
                </a:cubicBezTo>
                <a:cubicBezTo>
                  <a:pt x="4836160" y="918093"/>
                  <a:pt x="4832410" y="677602"/>
                  <a:pt x="4826000" y="437210"/>
                </a:cubicBezTo>
                <a:cubicBezTo>
                  <a:pt x="4825628" y="423251"/>
                  <a:pt x="4818578" y="410262"/>
                  <a:pt x="4815840" y="396570"/>
                </a:cubicBezTo>
                <a:cubicBezTo>
                  <a:pt x="4795318" y="293960"/>
                  <a:pt x="4819307" y="376491"/>
                  <a:pt x="4785360" y="274650"/>
                </a:cubicBezTo>
                <a:cubicBezTo>
                  <a:pt x="4781973" y="264490"/>
                  <a:pt x="4781141" y="253081"/>
                  <a:pt x="4775200" y="244170"/>
                </a:cubicBezTo>
                <a:lnTo>
                  <a:pt x="4754880" y="213690"/>
                </a:lnTo>
                <a:cubicBezTo>
                  <a:pt x="4751493" y="200143"/>
                  <a:pt x="4750221" y="185885"/>
                  <a:pt x="4744720" y="173050"/>
                </a:cubicBezTo>
                <a:cubicBezTo>
                  <a:pt x="4737527" y="156266"/>
                  <a:pt x="4708210" y="121021"/>
                  <a:pt x="4693920" y="112090"/>
                </a:cubicBezTo>
                <a:cubicBezTo>
                  <a:pt x="4663304" y="92955"/>
                  <a:pt x="4642731" y="94506"/>
                  <a:pt x="4612640" y="81610"/>
                </a:cubicBezTo>
                <a:cubicBezTo>
                  <a:pt x="4598719" y="75644"/>
                  <a:pt x="4585921" y="67256"/>
                  <a:pt x="4572000" y="61290"/>
                </a:cubicBezTo>
                <a:cubicBezTo>
                  <a:pt x="4562156" y="57071"/>
                  <a:pt x="4551364" y="55349"/>
                  <a:pt x="4541520" y="51130"/>
                </a:cubicBezTo>
                <a:cubicBezTo>
                  <a:pt x="4527599" y="45164"/>
                  <a:pt x="4515766" y="33601"/>
                  <a:pt x="4500880" y="30810"/>
                </a:cubicBezTo>
                <a:cubicBezTo>
                  <a:pt x="4460798" y="23295"/>
                  <a:pt x="4419740" y="20939"/>
                  <a:pt x="4378960" y="20650"/>
                </a:cubicBezTo>
                <a:lnTo>
                  <a:pt x="1635760" y="10490"/>
                </a:lnTo>
                <a:cubicBezTo>
                  <a:pt x="1551093" y="7103"/>
                  <a:pt x="1466494" y="330"/>
                  <a:pt x="1381760" y="330"/>
                </a:cubicBezTo>
                <a:cubicBezTo>
                  <a:pt x="601400" y="330"/>
                  <a:pt x="732634" y="-4247"/>
                  <a:pt x="284480" y="20650"/>
                </a:cubicBezTo>
                <a:cubicBezTo>
                  <a:pt x="211936" y="44831"/>
                  <a:pt x="241342" y="29089"/>
                  <a:pt x="193040" y="61290"/>
                </a:cubicBezTo>
                <a:cubicBezTo>
                  <a:pt x="138853" y="142570"/>
                  <a:pt x="209973" y="44357"/>
                  <a:pt x="142240" y="112090"/>
                </a:cubicBezTo>
                <a:cubicBezTo>
                  <a:pt x="133606" y="120724"/>
                  <a:pt x="130554" y="133936"/>
                  <a:pt x="121920" y="142570"/>
                </a:cubicBezTo>
                <a:cubicBezTo>
                  <a:pt x="88622" y="175868"/>
                  <a:pt x="91440" y="147601"/>
                  <a:pt x="91440" y="173050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왼쪽 대괄호 52"/>
          <p:cNvSpPr/>
          <p:nvPr/>
        </p:nvSpPr>
        <p:spPr>
          <a:xfrm>
            <a:off x="7104112" y="3459062"/>
            <a:ext cx="116162" cy="1266083"/>
          </a:xfrm>
          <a:prstGeom prst="leftBracket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자유형 50"/>
          <p:cNvSpPr/>
          <p:nvPr/>
        </p:nvSpPr>
        <p:spPr>
          <a:xfrm>
            <a:off x="6371298" y="3789040"/>
            <a:ext cx="732814" cy="216024"/>
          </a:xfrm>
          <a:custGeom>
            <a:avLst/>
            <a:gdLst>
              <a:gd name="connsiteX0" fmla="*/ 0 w 325120"/>
              <a:gd name="connsiteY0" fmla="*/ 0 h 60960"/>
              <a:gd name="connsiteX1" fmla="*/ 243840 w 325120"/>
              <a:gd name="connsiteY1" fmla="*/ 10160 h 60960"/>
              <a:gd name="connsiteX2" fmla="*/ 325120 w 325120"/>
              <a:gd name="connsiteY2" fmla="*/ 60960 h 6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120" h="60960">
                <a:moveTo>
                  <a:pt x="0" y="0"/>
                </a:moveTo>
                <a:cubicBezTo>
                  <a:pt x="94826" y="0"/>
                  <a:pt x="189653" y="0"/>
                  <a:pt x="243840" y="10160"/>
                </a:cubicBezTo>
                <a:cubicBezTo>
                  <a:pt x="298027" y="20320"/>
                  <a:pt x="313267" y="50800"/>
                  <a:pt x="325120" y="60960"/>
                </a:cubicBezTo>
              </a:path>
            </a:pathLst>
          </a:custGeom>
          <a:noFill/>
          <a:ln w="127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349953" y="4836905"/>
            <a:ext cx="1224136" cy="272415"/>
          </a:xfrm>
          <a:prstGeom prst="wedgeRoundRectCallout">
            <a:avLst>
              <a:gd name="adj1" fmla="val -40555"/>
              <a:gd name="adj2" fmla="val -11831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주목 </a:t>
            </a:r>
            <a:r>
              <a:rPr lang="en-US" altLang="ko-KR" sz="1000" dirty="0"/>
              <a:t>: </a:t>
            </a:r>
            <a:r>
              <a:rPr lang="ko-KR" altLang="en-US" sz="1000" dirty="0"/>
              <a:t>빈 칸 하나</a:t>
            </a:r>
          </a:p>
        </p:txBody>
      </p:sp>
    </p:spTree>
    <p:extLst>
      <p:ext uri="{BB962C8B-B14F-4D97-AF65-F5344CB8AC3E}">
        <p14:creationId xmlns:p14="http://schemas.microsoft.com/office/powerpoint/2010/main" val="3754772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8-8 write()</a:t>
            </a:r>
            <a:r>
              <a:rPr lang="ko-KR" altLang="en-US" dirty="0"/>
              <a:t>를 잘못 사용하는 예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318692" y="1020505"/>
            <a:ext cx="6552728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</a:t>
            </a:r>
          </a:p>
          <a:p>
            <a:r>
              <a:rPr lang="en-US" altLang="ko-KR" sz="1400" dirty="0"/>
              <a:t>&lt;title&gt;write()</a:t>
            </a:r>
            <a:r>
              <a:rPr lang="ko-KR" altLang="en-US" sz="1400" dirty="0"/>
              <a:t>를 잘못 사용하는 예</a:t>
            </a:r>
            <a:r>
              <a:rPr lang="en-US" altLang="ko-KR" sz="1400" dirty="0"/>
              <a:t>&lt;/title&gt;</a:t>
            </a:r>
          </a:p>
          <a:p>
            <a:r>
              <a:rPr lang="en-US" altLang="ko-KR" sz="1400" dirty="0"/>
              <a:t>&lt;/head&gt;</a:t>
            </a:r>
          </a:p>
          <a:p>
            <a:r>
              <a:rPr lang="en-US" altLang="ko-KR" sz="1400" dirty="0"/>
              <a:t>&lt;body </a:t>
            </a:r>
            <a:r>
              <a:rPr lang="en-US" altLang="ko-KR" sz="1400" dirty="0" err="1"/>
              <a:t>onclick</a:t>
            </a:r>
            <a:r>
              <a:rPr lang="en-US" altLang="ko-KR" sz="1400" dirty="0"/>
              <a:t>="</a:t>
            </a:r>
            <a:r>
              <a:rPr lang="en-US" altLang="ko-KR" sz="1400" b="1" dirty="0" err="1"/>
              <a:t>document.write</a:t>
            </a:r>
            <a:r>
              <a:rPr lang="en-US" altLang="ko-KR" sz="1400" b="1" dirty="0"/>
              <a:t>('&lt;h3&gt;</a:t>
            </a:r>
            <a:r>
              <a:rPr lang="ko-KR" altLang="en-US" sz="1400" b="1" dirty="0"/>
              <a:t>클릭되었습니다</a:t>
            </a:r>
            <a:r>
              <a:rPr lang="en-US" altLang="ko-KR" sz="1400" b="1" dirty="0"/>
              <a:t>&lt;/h3&gt;</a:t>
            </a:r>
            <a:r>
              <a:rPr lang="en-US" altLang="ko-KR" sz="1400" dirty="0"/>
              <a:t>')"&gt;</a:t>
            </a:r>
          </a:p>
          <a:p>
            <a:r>
              <a:rPr lang="en-US" altLang="ko-KR" sz="1400" dirty="0"/>
              <a:t>&lt;h3&gt;write()</a:t>
            </a:r>
            <a:r>
              <a:rPr lang="ko-KR" altLang="en-US" sz="1400" dirty="0"/>
              <a:t>를 잘못 사용하는 예</a:t>
            </a:r>
            <a:r>
              <a:rPr lang="en-US" altLang="ko-KR" sz="1400" dirty="0"/>
              <a:t>&lt;/h3&gt;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&lt;p&gt;</a:t>
            </a:r>
            <a:r>
              <a:rPr lang="ko-KR" altLang="en-US" sz="1400" dirty="0" err="1"/>
              <a:t>웹브라우저의</a:t>
            </a:r>
            <a:r>
              <a:rPr lang="ko-KR" altLang="en-US" sz="1400" dirty="0"/>
              <a:t> 바탕 아무 곳이나 클릭해보세요</a:t>
            </a:r>
            <a:r>
              <a:rPr lang="en-US" altLang="ko-KR" sz="1400" dirty="0"/>
              <a:t>.&lt;/p&gt;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706" y="3414871"/>
            <a:ext cx="2369417" cy="224503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3429000"/>
            <a:ext cx="2369417" cy="2245038"/>
          </a:xfrm>
          <a:prstGeom prst="rect">
            <a:avLst/>
          </a:prstGeom>
        </p:spPr>
      </p:pic>
      <p:sp>
        <p:nvSpPr>
          <p:cNvPr id="13" name="모서리가 둥근 사각형 설명선 12"/>
          <p:cNvSpPr/>
          <p:nvPr/>
        </p:nvSpPr>
        <p:spPr>
          <a:xfrm>
            <a:off x="5919092" y="5316494"/>
            <a:ext cx="1440160" cy="442674"/>
          </a:xfrm>
          <a:prstGeom prst="wedgeRoundRectCallout">
            <a:avLst>
              <a:gd name="adj1" fmla="val -22979"/>
              <a:gd name="adj2" fmla="val -11756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/>
              <a:t>아무 곳이나 클릭하면 </a:t>
            </a:r>
            <a:r>
              <a:rPr lang="ko-KR" altLang="en-US" sz="1000"/>
              <a:t>오른쪽과 같이 됨</a:t>
            </a:r>
            <a:endParaRPr lang="ko-KR" altLang="en-US" sz="1000" dirty="0"/>
          </a:p>
        </p:txBody>
      </p:sp>
      <p:sp>
        <p:nvSpPr>
          <p:cNvPr id="9" name="자유형 8"/>
          <p:cNvSpPr/>
          <p:nvPr/>
        </p:nvSpPr>
        <p:spPr>
          <a:xfrm>
            <a:off x="6174123" y="4780865"/>
            <a:ext cx="618835" cy="266110"/>
          </a:xfrm>
          <a:custGeom>
            <a:avLst/>
            <a:gdLst>
              <a:gd name="connsiteX0" fmla="*/ 0 w 467068"/>
              <a:gd name="connsiteY0" fmla="*/ 773753 h 773753"/>
              <a:gd name="connsiteX1" fmla="*/ 177617 w 467068"/>
              <a:gd name="connsiteY1" fmla="*/ 536930 h 773753"/>
              <a:gd name="connsiteX2" fmla="*/ 269715 w 467068"/>
              <a:gd name="connsiteY2" fmla="*/ 69863 h 773753"/>
              <a:gd name="connsiteX3" fmla="*/ 467068 w 467068"/>
              <a:gd name="connsiteY3" fmla="*/ 10657 h 773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068" h="773753">
                <a:moveTo>
                  <a:pt x="0" y="773753"/>
                </a:moveTo>
                <a:cubicBezTo>
                  <a:pt x="66332" y="713999"/>
                  <a:pt x="132664" y="654245"/>
                  <a:pt x="177617" y="536930"/>
                </a:cubicBezTo>
                <a:cubicBezTo>
                  <a:pt x="222570" y="419615"/>
                  <a:pt x="221473" y="157575"/>
                  <a:pt x="269715" y="69863"/>
                </a:cubicBezTo>
                <a:cubicBezTo>
                  <a:pt x="317957" y="-17849"/>
                  <a:pt x="392512" y="-3596"/>
                  <a:pt x="467068" y="10657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165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8-9 HTML </a:t>
            </a:r>
            <a:r>
              <a:rPr lang="ko-KR" altLang="en-US" dirty="0"/>
              <a:t>문서 작성 연습 페이지 만들기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559496" y="980728"/>
            <a:ext cx="4968552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&lt;head&gt;&lt;title&gt;HTML </a:t>
            </a:r>
            <a:r>
              <a:rPr lang="ko-KR" altLang="en-US" sz="1200" dirty="0"/>
              <a:t>문서 작성기 만들기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/>
              <a:t>let win=null;</a:t>
            </a:r>
          </a:p>
          <a:p>
            <a:pPr defTabSz="180000"/>
            <a:r>
              <a:rPr lang="en-US" altLang="ko-KR" sz="1200" dirty="0"/>
              <a:t>function </a:t>
            </a:r>
            <a:r>
              <a:rPr lang="en-US" altLang="ko-KR" sz="1200" dirty="0" err="1"/>
              <a:t>showHTML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if(win == null || </a:t>
            </a:r>
            <a:r>
              <a:rPr lang="en-US" altLang="ko-KR" sz="1200" dirty="0" err="1"/>
              <a:t>win.closed</a:t>
            </a:r>
            <a:r>
              <a:rPr lang="en-US" altLang="ko-KR" sz="1200" dirty="0"/>
              <a:t>)</a:t>
            </a:r>
          </a:p>
          <a:p>
            <a:pPr defTabSz="180000"/>
            <a:r>
              <a:rPr lang="en-US" altLang="ko-KR" sz="1200" dirty="0"/>
              <a:t>		win = </a:t>
            </a:r>
            <a:r>
              <a:rPr lang="en-US" altLang="ko-KR" sz="1200" b="1" dirty="0" err="1"/>
              <a:t>window.open</a:t>
            </a:r>
            <a:r>
              <a:rPr lang="en-US" altLang="ko-KR" sz="1200" dirty="0"/>
              <a:t>("", "</a:t>
            </a:r>
            <a:r>
              <a:rPr lang="en-US" altLang="ko-KR" sz="1200" dirty="0" err="1"/>
              <a:t>outWin</a:t>
            </a:r>
            <a:r>
              <a:rPr lang="en-US" altLang="ko-KR" sz="1200" dirty="0"/>
              <a:t>", "width=300,height=200");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let </a:t>
            </a:r>
            <a:r>
              <a:rPr lang="en-US" altLang="ko-KR" sz="1200" dirty="0" err="1"/>
              <a:t>textArea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srcText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win.document.</a:t>
            </a:r>
            <a:r>
              <a:rPr lang="en-US" altLang="ko-KR" sz="1200" b="1" dirty="0" err="1"/>
              <a:t>open</a:t>
            </a:r>
            <a:r>
              <a:rPr lang="en-US" altLang="ko-KR" sz="1200" b="1" dirty="0"/>
              <a:t>()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win.document.</a:t>
            </a:r>
            <a:r>
              <a:rPr lang="en-US" altLang="ko-KR" sz="1200" b="1" dirty="0" err="1"/>
              <a:t>write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textArea.value</a:t>
            </a:r>
            <a:r>
              <a:rPr lang="en-US" altLang="ko-KR" sz="1200" b="1" dirty="0"/>
              <a:t>)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win.document.</a:t>
            </a:r>
            <a:r>
              <a:rPr lang="en-US" altLang="ko-KR" sz="1200" b="1" dirty="0" err="1"/>
              <a:t>close</a:t>
            </a:r>
            <a:r>
              <a:rPr lang="en-US" altLang="ko-KR" sz="1200" b="1" dirty="0"/>
              <a:t>()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&lt;h3&gt;HTML </a:t>
            </a:r>
            <a:r>
              <a:rPr lang="ko-KR" altLang="en-US" sz="1200" dirty="0"/>
              <a:t>문서 작성기 만들기 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아래에 </a:t>
            </a:r>
            <a:r>
              <a:rPr lang="en-US" altLang="ko-KR" sz="1200" dirty="0"/>
              <a:t>HTML </a:t>
            </a:r>
            <a:r>
              <a:rPr lang="ko-KR" altLang="en-US" sz="1200" dirty="0"/>
              <a:t>문서를 작성하고 버튼을 클릭해 보세요</a:t>
            </a:r>
            <a:r>
              <a:rPr lang="en-US" altLang="ko-KR" sz="1200" dirty="0"/>
              <a:t>.</a:t>
            </a:r>
          </a:p>
          <a:p>
            <a:pPr defTabSz="180000"/>
            <a:r>
              <a:rPr lang="ko-KR" altLang="en-US" sz="1200" dirty="0"/>
              <a:t>새 윈도우에 </a:t>
            </a:r>
            <a:r>
              <a:rPr lang="en-US" altLang="ko-KR" sz="1200" dirty="0"/>
              <a:t>HTML </a:t>
            </a:r>
            <a:r>
              <a:rPr lang="ko-KR" altLang="en-US" sz="1200" dirty="0"/>
              <a:t>문서가 출력됩니다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textarea</a:t>
            </a:r>
            <a:r>
              <a:rPr lang="en-US" altLang="ko-KR" sz="1200" dirty="0"/>
              <a:t> id="</a:t>
            </a:r>
            <a:r>
              <a:rPr lang="en-US" altLang="ko-KR" sz="1200" dirty="0" err="1"/>
              <a:t>srcText</a:t>
            </a:r>
            <a:r>
              <a:rPr lang="en-US" altLang="ko-KR" sz="1200" dirty="0"/>
              <a:t>" rows="10" cols="50"&gt;&lt;/</a:t>
            </a:r>
            <a:r>
              <a:rPr lang="en-US" altLang="ko-KR" sz="1200" dirty="0" err="1"/>
              <a:t>textarea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&lt;button </a:t>
            </a:r>
            <a:r>
              <a:rPr lang="en-US" altLang="ko-KR" sz="1200" b="1" dirty="0" err="1"/>
              <a:t>onclick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showHTML</a:t>
            </a:r>
            <a:r>
              <a:rPr lang="en-US" altLang="ko-KR" sz="1200" b="1" dirty="0"/>
              <a:t>()"&gt;HTML </a:t>
            </a:r>
            <a:r>
              <a:rPr lang="ko-KR" altLang="en-US" sz="1200" b="1" dirty="0"/>
              <a:t>문서 출력하기</a:t>
            </a:r>
            <a:r>
              <a:rPr lang="en-US" altLang="ko-KR" sz="1200" b="1" dirty="0"/>
              <a:t>&lt;/button&gt;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2" y="742077"/>
            <a:ext cx="2925461" cy="4636453"/>
          </a:xfrm>
          <a:prstGeom prst="rect">
            <a:avLst/>
          </a:prstGeom>
        </p:spPr>
      </p:pic>
      <p:sp>
        <p:nvSpPr>
          <p:cNvPr id="13" name="모서리가 둥근 사각형 설명선 12"/>
          <p:cNvSpPr/>
          <p:nvPr/>
        </p:nvSpPr>
        <p:spPr>
          <a:xfrm>
            <a:off x="6887797" y="5449331"/>
            <a:ext cx="1233821" cy="442674"/>
          </a:xfrm>
          <a:prstGeom prst="wedgeRoundRectCallout">
            <a:avLst>
              <a:gd name="adj1" fmla="val -14068"/>
              <a:gd name="adj2" fmla="val -1185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/>
              <a:t>버튼을 클릭하면 새 윈도우 출력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819038" y="3140968"/>
            <a:ext cx="2491011" cy="1440160"/>
          </a:xfrm>
          <a:prstGeom prst="roundRect">
            <a:avLst>
              <a:gd name="adj" fmla="val 6161"/>
            </a:avLst>
          </a:prstGeom>
          <a:noFill/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9350164" y="4089699"/>
            <a:ext cx="274228" cy="696908"/>
          </a:xfrm>
          <a:custGeom>
            <a:avLst/>
            <a:gdLst>
              <a:gd name="connsiteX0" fmla="*/ 0 w 362010"/>
              <a:gd name="connsiteY0" fmla="*/ 0 h 982858"/>
              <a:gd name="connsiteX1" fmla="*/ 293390 w 362010"/>
              <a:gd name="connsiteY1" fmla="*/ 366738 h 982858"/>
              <a:gd name="connsiteX2" fmla="*/ 361848 w 362010"/>
              <a:gd name="connsiteY2" fmla="*/ 982858 h 98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2010" h="982858">
                <a:moveTo>
                  <a:pt x="0" y="0"/>
                </a:moveTo>
                <a:cubicBezTo>
                  <a:pt x="116541" y="101464"/>
                  <a:pt x="233082" y="202928"/>
                  <a:pt x="293390" y="366738"/>
                </a:cubicBezTo>
                <a:cubicBezTo>
                  <a:pt x="353698" y="530548"/>
                  <a:pt x="363478" y="906251"/>
                  <a:pt x="361848" y="982858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072" y="4786608"/>
            <a:ext cx="2302841" cy="202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56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문서의 동적 구성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1631504" y="980728"/>
            <a:ext cx="10081120" cy="5688632"/>
          </a:xfrm>
        </p:spPr>
        <p:txBody>
          <a:bodyPr>
            <a:normAutofit lnSpcReduction="10000"/>
          </a:bodyPr>
          <a:lstStyle/>
          <a:p>
            <a:r>
              <a:rPr lang="en-US" altLang="ko-KR" sz="1800" dirty="0"/>
              <a:t>DOM </a:t>
            </a:r>
            <a:r>
              <a:rPr lang="ko-KR" altLang="en-US" sz="1800" dirty="0"/>
              <a:t>객체 동적 생성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document.createElement</a:t>
            </a:r>
            <a:r>
              <a:rPr lang="en-US" altLang="ko-KR" sz="1800" dirty="0"/>
              <a:t>("</a:t>
            </a:r>
            <a:r>
              <a:rPr lang="ko-KR" altLang="en-US" sz="1800" dirty="0"/>
              <a:t>태그이름</a:t>
            </a:r>
            <a:r>
              <a:rPr lang="en-US" altLang="ko-KR" sz="1800" dirty="0"/>
              <a:t>")</a:t>
            </a:r>
            <a:endParaRPr lang="ko-KR" altLang="en-US" sz="1800" dirty="0"/>
          </a:p>
          <a:p>
            <a:pPr lvl="1"/>
            <a:r>
              <a:rPr lang="ko-KR" altLang="en-US" sz="1400" dirty="0"/>
              <a:t>태그이름의 </a:t>
            </a:r>
            <a:r>
              <a:rPr lang="en-US" altLang="ko-KR" sz="1400" dirty="0"/>
              <a:t>DOM </a:t>
            </a:r>
            <a:r>
              <a:rPr lang="ko-KR" altLang="en-US" sz="1400" dirty="0"/>
              <a:t>객체 생성</a:t>
            </a:r>
            <a:endParaRPr lang="en-US" altLang="ko-KR" sz="1400" dirty="0"/>
          </a:p>
          <a:p>
            <a:pPr lvl="2"/>
            <a:r>
              <a:rPr lang="ko-KR" altLang="en-US" sz="1400" dirty="0"/>
              <a:t>예</a:t>
            </a:r>
            <a:r>
              <a:rPr lang="en-US" altLang="ko-KR" sz="1400" dirty="0"/>
              <a:t>)</a:t>
            </a:r>
          </a:p>
          <a:p>
            <a:pPr lvl="2"/>
            <a:endParaRPr lang="en-US" altLang="ko-KR" sz="1400" dirty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/>
          </a:p>
          <a:p>
            <a:pPr lvl="2"/>
            <a:endParaRPr lang="en-US" altLang="ko-KR" sz="500" dirty="0"/>
          </a:p>
          <a:p>
            <a:pPr lvl="2"/>
            <a:endParaRPr lang="en-US" altLang="ko-KR" sz="1400" dirty="0"/>
          </a:p>
          <a:p>
            <a:r>
              <a:rPr lang="en-US" altLang="ko-KR" sz="1800" dirty="0"/>
              <a:t>DOM </a:t>
            </a:r>
            <a:r>
              <a:rPr lang="ko-KR" altLang="en-US" sz="1800" dirty="0" err="1"/>
              <a:t>트리에</a:t>
            </a:r>
            <a:r>
              <a:rPr lang="ko-KR" altLang="en-US" sz="1800" dirty="0"/>
              <a:t> 삽입</a:t>
            </a:r>
            <a:endParaRPr lang="en-US" altLang="ko-KR" sz="1800" dirty="0"/>
          </a:p>
          <a:p>
            <a:pPr lvl="1"/>
            <a:r>
              <a:rPr lang="ko-KR" altLang="en-US" sz="1400" dirty="0"/>
              <a:t>부모</a:t>
            </a:r>
            <a:r>
              <a:rPr lang="en-US" altLang="ko-KR" sz="1400" dirty="0"/>
              <a:t>.</a:t>
            </a:r>
            <a:r>
              <a:rPr lang="en-US" altLang="ko-KR" sz="1400" dirty="0" err="1"/>
              <a:t>appendChild</a:t>
            </a:r>
            <a:r>
              <a:rPr lang="en-US" altLang="ko-KR" sz="1400" dirty="0"/>
              <a:t>(DOM</a:t>
            </a:r>
            <a:r>
              <a:rPr lang="ko-KR" altLang="en-US" sz="1400" dirty="0"/>
              <a:t>객체</a:t>
            </a:r>
            <a:r>
              <a:rPr lang="en-US" altLang="ko-KR" sz="1400" dirty="0"/>
              <a:t>); </a:t>
            </a:r>
            <a:endParaRPr lang="ko-KR" altLang="en-US" sz="1400" dirty="0"/>
          </a:p>
          <a:p>
            <a:pPr lvl="1"/>
            <a:r>
              <a:rPr lang="ko-KR" altLang="en-US" sz="1400" dirty="0"/>
              <a:t>부모</a:t>
            </a:r>
            <a:r>
              <a:rPr lang="en-US" altLang="ko-KR" sz="1400" dirty="0"/>
              <a:t>.</a:t>
            </a:r>
            <a:r>
              <a:rPr lang="en-US" altLang="ko-KR" sz="1400" dirty="0" err="1"/>
              <a:t>insertBefore</a:t>
            </a:r>
            <a:r>
              <a:rPr lang="en-US" altLang="ko-KR" sz="1400" dirty="0"/>
              <a:t>(DOM</a:t>
            </a:r>
            <a:r>
              <a:rPr lang="ko-KR" altLang="en-US" sz="1400" dirty="0"/>
              <a:t>객체 </a:t>
            </a:r>
            <a:r>
              <a:rPr lang="en-US" altLang="ko-KR" sz="1400" dirty="0"/>
              <a:t>[, </a:t>
            </a:r>
            <a:r>
              <a:rPr lang="ko-KR" altLang="en-US" sz="1400" dirty="0"/>
              <a:t>기준자식</a:t>
            </a:r>
            <a:r>
              <a:rPr lang="en-US" altLang="ko-KR" sz="1400" dirty="0"/>
              <a:t>]); </a:t>
            </a:r>
            <a:endParaRPr lang="ko-KR" altLang="en-US" sz="1400" dirty="0"/>
          </a:p>
          <a:p>
            <a:pPr lvl="2"/>
            <a:r>
              <a:rPr lang="ko-KR" altLang="en-US" sz="1400" dirty="0"/>
              <a:t>예</a:t>
            </a:r>
            <a:r>
              <a:rPr lang="en-US" altLang="ko-KR" sz="1400" dirty="0"/>
              <a:t>)</a:t>
            </a:r>
            <a:r>
              <a:rPr lang="ko-KR" altLang="en-US" sz="1400" dirty="0"/>
              <a:t> 생성한 </a:t>
            </a:r>
            <a:r>
              <a:rPr lang="en-US" altLang="ko-KR" sz="1400" dirty="0"/>
              <a:t>&lt;div&gt; </a:t>
            </a:r>
            <a:r>
              <a:rPr lang="ko-KR" altLang="en-US" sz="1400" dirty="0"/>
              <a:t>태그를 </a:t>
            </a:r>
            <a:r>
              <a:rPr lang="en-US" altLang="ko-KR" sz="1400" dirty="0"/>
              <a:t>&lt;p "id=p"&gt; </a:t>
            </a:r>
            <a:r>
              <a:rPr lang="ko-KR" altLang="en-US" sz="1400" dirty="0"/>
              <a:t>태그의 마지막 자식으로 추가    </a:t>
            </a:r>
            <a:endParaRPr lang="en-US" altLang="ko-KR" sz="1400" dirty="0"/>
          </a:p>
          <a:p>
            <a:pPr lvl="2"/>
            <a:endParaRPr lang="en-US" altLang="ko-KR" sz="1400" dirty="0"/>
          </a:p>
          <a:p>
            <a:pPr lvl="2"/>
            <a:endParaRPr lang="en-US" altLang="ko-KR" sz="1100" dirty="0"/>
          </a:p>
          <a:p>
            <a:pPr lvl="2"/>
            <a:endParaRPr lang="en-US" altLang="ko-KR" sz="1400" dirty="0"/>
          </a:p>
          <a:p>
            <a:r>
              <a:rPr lang="en-US" altLang="ko-KR" sz="1800" dirty="0"/>
              <a:t>DOM </a:t>
            </a:r>
            <a:r>
              <a:rPr lang="ko-KR" altLang="en-US" sz="1800" dirty="0"/>
              <a:t>객체의 삭제</a:t>
            </a:r>
            <a:endParaRPr lang="en-US" altLang="ko-KR" sz="1800" dirty="0"/>
          </a:p>
          <a:p>
            <a:pPr lvl="1"/>
            <a:r>
              <a:rPr lang="en-US" altLang="ko-KR" sz="1400" dirty="0"/>
              <a:t>let </a:t>
            </a:r>
            <a:r>
              <a:rPr lang="en-US" altLang="ko-KR" sz="1400" dirty="0" err="1"/>
              <a:t>removedObj</a:t>
            </a:r>
            <a:r>
              <a:rPr lang="en-US" altLang="ko-KR" sz="1400" dirty="0"/>
              <a:t> = </a:t>
            </a:r>
            <a:r>
              <a:rPr lang="ko-KR" altLang="en-US" sz="1400" dirty="0"/>
              <a:t>부모</a:t>
            </a:r>
            <a:r>
              <a:rPr lang="en-US" altLang="ko-KR" sz="1400" dirty="0"/>
              <a:t>.</a:t>
            </a:r>
            <a:r>
              <a:rPr lang="en-US" altLang="ko-KR" sz="1400" dirty="0" err="1"/>
              <a:t>removeChild</a:t>
            </a:r>
            <a:r>
              <a:rPr lang="en-US" altLang="ko-KR" sz="1400" dirty="0"/>
              <a:t>(</a:t>
            </a:r>
            <a:r>
              <a:rPr lang="ko-KR" altLang="en-US" sz="1400" dirty="0" err="1"/>
              <a:t>떼어내고자하는자식객체</a:t>
            </a:r>
            <a:r>
              <a:rPr lang="en-US" altLang="ko-KR" sz="1400" dirty="0"/>
              <a:t>);</a:t>
            </a:r>
          </a:p>
          <a:p>
            <a:pPr lvl="2"/>
            <a:r>
              <a:rPr lang="ko-KR" altLang="en-US" sz="1400" dirty="0"/>
              <a:t>예</a:t>
            </a:r>
            <a:r>
              <a:rPr lang="en-US" altLang="ko-KR" sz="1400" dirty="0"/>
              <a:t>)</a:t>
            </a:r>
            <a:endParaRPr lang="en-US" altLang="ko-KR" dirty="0"/>
          </a:p>
          <a:p>
            <a:pPr marL="685800" lvl="2" indent="0">
              <a:buNone/>
            </a:pPr>
            <a:r>
              <a:rPr lang="en-US" altLang="ko-KR" dirty="0"/>
              <a:t>     </a:t>
            </a:r>
            <a:endParaRPr lang="ko-KR" altLang="en-US" dirty="0"/>
          </a:p>
          <a:p>
            <a:endParaRPr lang="ko-KR" altLang="en-US" sz="1800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287688" y="1628800"/>
            <a:ext cx="4572000" cy="1152128"/>
            <a:chOff x="2051720" y="2190055"/>
            <a:chExt cx="4572000" cy="1152128"/>
          </a:xfrm>
        </p:grpSpPr>
        <p:sp>
          <p:nvSpPr>
            <p:cNvPr id="5" name="직사각형 4"/>
            <p:cNvSpPr/>
            <p:nvPr/>
          </p:nvSpPr>
          <p:spPr>
            <a:xfrm>
              <a:off x="2051720" y="2190055"/>
              <a:ext cx="4572000" cy="2769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pPr marL="190500" defTabSz="180000" fontAlgn="base" latinLnBrk="0"/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let </a:t>
              </a:r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newDIV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 = </a:t>
              </a:r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document.createElement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("div");</a:t>
              </a: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2051720" y="2550095"/>
              <a:ext cx="4572000" cy="2769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pPr marL="190500" defTabSz="180000" fontAlgn="base" latinLnBrk="0"/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newDIV.innerHTML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 = 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</a:rPr>
                <a:t>"</a:t>
              </a:r>
              <a:r>
                <a:rPr lang="ko-KR" altLang="en-US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새로 생성된 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DIV</a:t>
              </a:r>
              <a:r>
                <a:rPr lang="ko-KR" altLang="en-US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입니다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.";</a:t>
              </a:r>
              <a:endParaRPr lang="ko-KR" altLang="en-US" sz="1200" kern="0" dirty="0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051720" y="2880518"/>
              <a:ext cx="4572000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pPr marL="190500" defTabSz="180000" fontAlgn="base" latinLnBrk="0"/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newDIV.setAttribute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("id", "</a:t>
              </a:r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myDiv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");</a:t>
              </a:r>
            </a:p>
            <a:p>
              <a:pPr marL="190500" defTabSz="180000" fontAlgn="base" latinLnBrk="0"/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newDIV.style.backgroundColor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 = "yellow";</a:t>
              </a: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3719736" y="4431395"/>
            <a:ext cx="4566958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let p =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("p"); 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p.appendChild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newDiv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); 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719736" y="5805264"/>
            <a:ext cx="460851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let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myDiv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myDiv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");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let parent =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myDiv.parentElement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parent.removeChild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myDiv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); 		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부모에서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myDiv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객체 삭제</a:t>
            </a:r>
          </a:p>
        </p:txBody>
      </p:sp>
    </p:spTree>
    <p:extLst>
      <p:ext uri="{BB962C8B-B14F-4D97-AF65-F5344CB8AC3E}">
        <p14:creationId xmlns:p14="http://schemas.microsoft.com/office/powerpoint/2010/main" val="3605611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&lt;div&gt; </a:t>
            </a:r>
            <a:r>
              <a:rPr lang="ko-KR" altLang="en-US" dirty="0"/>
              <a:t>태그의 </a:t>
            </a:r>
            <a:r>
              <a:rPr lang="en-US" altLang="ko-KR" dirty="0"/>
              <a:t>DOM </a:t>
            </a:r>
            <a:r>
              <a:rPr lang="ko-KR" altLang="en-US" dirty="0"/>
              <a:t>객체 동적 생성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1415480" y="1760762"/>
            <a:ext cx="4464496" cy="981789"/>
          </a:xfrm>
          <a:prstGeom prst="roundRect">
            <a:avLst>
              <a:gd name="adj" fmla="val 6073"/>
            </a:avLst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92075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newDIV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document.createElement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("div");</a:t>
            </a:r>
          </a:p>
          <a:p>
            <a:pPr marL="92075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newDIV.innerHTML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 = "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새로 생성된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DIV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입니다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."; </a:t>
            </a:r>
          </a:p>
          <a:p>
            <a:pPr marL="92075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newDIV.setAttribute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("id", 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myDiv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");</a:t>
            </a:r>
          </a:p>
          <a:p>
            <a:pPr marL="92075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newDIV.style.backgroundColor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 = "yellow";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23099" y="2420888"/>
            <a:ext cx="4093382" cy="954107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/>
              <a:t>&lt;div id=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dirty="0" err="1"/>
              <a:t>myDiv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endParaRPr lang="en-US" altLang="ko-KR" sz="1400" dirty="0"/>
          </a:p>
          <a:p>
            <a:r>
              <a:rPr lang="en-US" altLang="ko-KR" sz="1400" dirty="0"/>
              <a:t>       style=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dirty="0" err="1"/>
              <a:t>background-color:yellow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       </a:t>
            </a:r>
            <a:r>
              <a:rPr lang="ko-KR" altLang="en-US" sz="1400" dirty="0"/>
              <a:t>새로 생성된 </a:t>
            </a:r>
            <a:r>
              <a:rPr lang="en-US" altLang="ko-KR" sz="1400" dirty="0"/>
              <a:t>DIV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&lt;/div&gt;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7528" y="4133985"/>
            <a:ext cx="7992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* </a:t>
            </a:r>
            <a:r>
              <a:rPr lang="ko-KR" altLang="en-US" sz="1600" dirty="0">
                <a:solidFill>
                  <a:srgbClr val="FF0000"/>
                </a:solidFill>
              </a:rPr>
              <a:t>이 </a:t>
            </a:r>
            <a:r>
              <a:rPr lang="en-US" altLang="ko-KR" sz="1600" dirty="0">
                <a:solidFill>
                  <a:srgbClr val="FF0000"/>
                </a:solidFill>
              </a:rPr>
              <a:t> </a:t>
            </a:r>
            <a:r>
              <a:rPr lang="ko-KR" altLang="en-US" sz="1600" dirty="0">
                <a:solidFill>
                  <a:srgbClr val="FF0000"/>
                </a:solidFill>
              </a:rPr>
              <a:t>자바스크립트 코드는 사실상 오른쪽의 </a:t>
            </a:r>
            <a:r>
              <a:rPr lang="en-US" altLang="ko-KR" sz="1600" dirty="0">
                <a:solidFill>
                  <a:srgbClr val="FF0000"/>
                </a:solidFill>
              </a:rPr>
              <a:t>&lt;div&gt; </a:t>
            </a:r>
            <a:r>
              <a:rPr lang="ko-KR" altLang="en-US" sz="1600" dirty="0">
                <a:solidFill>
                  <a:srgbClr val="FF0000"/>
                </a:solidFill>
              </a:rPr>
              <a:t>태그 정보를 가진 </a:t>
            </a:r>
            <a:r>
              <a:rPr lang="en-US" altLang="ko-KR" sz="1600" dirty="0">
                <a:solidFill>
                  <a:srgbClr val="FF0000"/>
                </a:solidFill>
              </a:rPr>
              <a:t>DOM </a:t>
            </a:r>
            <a:r>
              <a:rPr lang="ko-KR" altLang="en-US" sz="1600" dirty="0">
                <a:solidFill>
                  <a:srgbClr val="FF0000"/>
                </a:solidFill>
              </a:rPr>
              <a:t>객체 생성</a:t>
            </a:r>
          </a:p>
        </p:txBody>
      </p:sp>
      <p:cxnSp>
        <p:nvCxnSpPr>
          <p:cNvPr id="9" name="직선 화살표 연결선 8"/>
          <p:cNvCxnSpPr>
            <a:cxnSpLocks/>
            <a:stCxn id="5" idx="3"/>
            <a:endCxn id="6" idx="1"/>
          </p:cNvCxnSpPr>
          <p:nvPr/>
        </p:nvCxnSpPr>
        <p:spPr>
          <a:xfrm>
            <a:off x="5879976" y="2251657"/>
            <a:ext cx="443123" cy="646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844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8-10 HTML </a:t>
            </a:r>
            <a:r>
              <a:rPr lang="ko-KR" altLang="en-US" dirty="0"/>
              <a:t>태그의 동적 추가 및 삭제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207567" y="1066158"/>
            <a:ext cx="4572000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문서의 동적 구성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function </a:t>
            </a:r>
            <a:r>
              <a:rPr lang="en-US" altLang="ko-KR" sz="1200" b="1" dirty="0" err="1"/>
              <a:t>createDIV</a:t>
            </a:r>
            <a:r>
              <a:rPr lang="en-US" altLang="ko-KR" sz="1200" b="1" dirty="0"/>
              <a:t>()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let obj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("parent");</a:t>
            </a:r>
          </a:p>
          <a:p>
            <a:pPr defTabSz="180000"/>
            <a:r>
              <a:rPr lang="en-US" altLang="ko-KR" sz="1200" dirty="0"/>
              <a:t>	let </a:t>
            </a:r>
            <a:r>
              <a:rPr lang="en-US" altLang="ko-KR" sz="1200" dirty="0" err="1"/>
              <a:t>newDIV</a:t>
            </a:r>
            <a:r>
              <a:rPr lang="en-US" altLang="ko-KR" sz="1200" dirty="0"/>
              <a:t> = </a:t>
            </a:r>
            <a:r>
              <a:rPr lang="en-US" altLang="ko-KR" sz="1200" b="1" dirty="0" err="1"/>
              <a:t>document.createElement</a:t>
            </a:r>
            <a:r>
              <a:rPr lang="en-US" altLang="ko-KR" sz="1200" b="1" dirty="0"/>
              <a:t>("div")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newDIV.innerHTML</a:t>
            </a:r>
            <a:r>
              <a:rPr lang="en-US" altLang="ko-KR" sz="1200" b="1" dirty="0"/>
              <a:t> = "</a:t>
            </a:r>
            <a:r>
              <a:rPr lang="ko-KR" altLang="en-US" sz="1200" b="1" dirty="0"/>
              <a:t>새로 생성된 </a:t>
            </a:r>
            <a:r>
              <a:rPr lang="en-US" altLang="ko-KR" sz="1200" b="1" dirty="0"/>
              <a:t>DIV</a:t>
            </a:r>
            <a:r>
              <a:rPr lang="ko-KR" altLang="en-US" sz="1200" b="1" dirty="0"/>
              <a:t>입니다</a:t>
            </a:r>
            <a:r>
              <a:rPr lang="en-US" altLang="ko-KR" sz="1200" b="1" dirty="0"/>
              <a:t>.";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err="1"/>
              <a:t>newDIV.setAttribute</a:t>
            </a:r>
            <a:r>
              <a:rPr lang="en-US" altLang="ko-KR" sz="1200" b="1" dirty="0"/>
              <a:t>("id", "</a:t>
            </a:r>
            <a:r>
              <a:rPr lang="en-US" altLang="ko-KR" sz="1200" b="1" dirty="0" err="1"/>
              <a:t>myDiv</a:t>
            </a:r>
            <a:r>
              <a:rPr lang="en-US" altLang="ko-KR" sz="1200" b="1" dirty="0"/>
              <a:t>");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err="1"/>
              <a:t>newDIV.style.backgroundColor</a:t>
            </a:r>
            <a:r>
              <a:rPr lang="en-US" altLang="ko-KR" sz="1200" b="1" dirty="0"/>
              <a:t> = "yellow";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err="1"/>
              <a:t>newDIV.onclick</a:t>
            </a:r>
            <a:r>
              <a:rPr lang="en-US" altLang="ko-KR" sz="1200" dirty="0"/>
              <a:t> = </a:t>
            </a:r>
            <a:r>
              <a:rPr lang="en-US" altLang="ko-KR" sz="1200" b="1" dirty="0"/>
              <a:t>function() {</a:t>
            </a:r>
          </a:p>
          <a:p>
            <a:pPr defTabSz="180000"/>
            <a:r>
              <a:rPr lang="en-US" altLang="ko-KR" sz="1200" b="1" dirty="0"/>
              <a:t>		let p = </a:t>
            </a:r>
            <a:r>
              <a:rPr lang="en-US" altLang="ko-KR" sz="1200" b="1" dirty="0" err="1"/>
              <a:t>this.parentElement</a:t>
            </a:r>
            <a:r>
              <a:rPr lang="en-US" altLang="ko-KR" sz="1200" b="1" dirty="0"/>
              <a:t>; </a:t>
            </a:r>
            <a:r>
              <a:rPr lang="en-US" altLang="ko-KR" sz="1200" dirty="0"/>
              <a:t>// </a:t>
            </a:r>
            <a:r>
              <a:rPr lang="ko-KR" altLang="en-US" sz="1200" dirty="0"/>
              <a:t>부모 </a:t>
            </a:r>
            <a:r>
              <a:rPr lang="en-US" altLang="ko-KR" sz="1200" dirty="0"/>
              <a:t>HTML </a:t>
            </a:r>
            <a:r>
              <a:rPr lang="ko-KR" altLang="en-US" sz="1200" dirty="0"/>
              <a:t>태그 요소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p.removeChild</a:t>
            </a:r>
            <a:r>
              <a:rPr lang="en-US" altLang="ko-KR" sz="1200" b="1" dirty="0"/>
              <a:t>(this); </a:t>
            </a:r>
            <a:r>
              <a:rPr lang="en-US" altLang="ko-KR" sz="1200" dirty="0"/>
              <a:t>// </a:t>
            </a:r>
            <a:r>
              <a:rPr lang="ko-KR" altLang="en-US" sz="1200" dirty="0"/>
              <a:t>자신을 부모로부터 제거</a:t>
            </a:r>
          </a:p>
          <a:p>
            <a:pPr defTabSz="180000"/>
            <a:r>
              <a:rPr lang="en-US" altLang="ko-KR" sz="1200" dirty="0"/>
              <a:t>	};</a:t>
            </a:r>
            <a:r>
              <a:rPr lang="en-US" altLang="ko-KR" sz="1200" b="1" dirty="0"/>
              <a:t>	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err="1"/>
              <a:t>obj.appendChild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newDIV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 id="parent"&gt;</a:t>
            </a:r>
          </a:p>
          <a:p>
            <a:pPr defTabSz="180000"/>
            <a:r>
              <a:rPr lang="en-US" altLang="ko-KR" sz="1200" dirty="0"/>
              <a:t>&lt;h3&gt;DIV </a:t>
            </a:r>
            <a:r>
              <a:rPr lang="ko-KR" altLang="en-US" sz="1200" dirty="0"/>
              <a:t>객체를 동적으로 생성</a:t>
            </a:r>
            <a:r>
              <a:rPr lang="en-US" altLang="ko-KR" sz="1200" dirty="0"/>
              <a:t>, </a:t>
            </a:r>
            <a:r>
              <a:rPr lang="ko-KR" altLang="en-US" sz="1200" dirty="0"/>
              <a:t>삽입</a:t>
            </a:r>
            <a:r>
              <a:rPr lang="en-US" altLang="ko-KR" sz="1200" dirty="0"/>
              <a:t>, </a:t>
            </a:r>
            <a:r>
              <a:rPr lang="ko-KR" altLang="en-US" sz="1200" dirty="0"/>
              <a:t>삭제하는 예제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&lt;p&gt;DOM </a:t>
            </a:r>
            <a:r>
              <a:rPr lang="ko-KR" altLang="en-US" sz="1200" dirty="0" err="1"/>
              <a:t>트리에</a:t>
            </a:r>
            <a:r>
              <a:rPr lang="ko-KR" altLang="en-US" sz="1200" dirty="0"/>
              <a:t> 동적으로 객체를 삽입할 수 있습니다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 err="1"/>
              <a:t>createElement</a:t>
            </a:r>
            <a:r>
              <a:rPr lang="en-US" altLang="ko-KR" sz="1200" dirty="0"/>
              <a:t>(), </a:t>
            </a:r>
            <a:r>
              <a:rPr lang="en-US" altLang="ko-KR" sz="1200" dirty="0" err="1"/>
              <a:t>appendChild</a:t>
            </a:r>
            <a:r>
              <a:rPr lang="en-US" altLang="ko-KR" sz="1200" dirty="0"/>
              <a:t>(), </a:t>
            </a:r>
          </a:p>
          <a:p>
            <a:pPr defTabSz="180000"/>
            <a:r>
              <a:rPr lang="en-US" altLang="ko-KR" sz="1200" dirty="0" err="1"/>
              <a:t>removeChild</a:t>
            </a:r>
            <a:r>
              <a:rPr lang="en-US" altLang="ko-KR" sz="1200" dirty="0"/>
              <a:t>() </a:t>
            </a:r>
            <a:r>
              <a:rPr lang="ko-KR" altLang="en-US" sz="1200" dirty="0" err="1"/>
              <a:t>메소드를</a:t>
            </a:r>
            <a:r>
              <a:rPr lang="ko-KR" altLang="en-US" sz="1200" dirty="0"/>
              <a:t> 이용하여 새로운 객체를 생성</a:t>
            </a:r>
            <a:r>
              <a:rPr lang="en-US" altLang="ko-KR" sz="1200" dirty="0"/>
              <a:t>,</a:t>
            </a:r>
          </a:p>
          <a:p>
            <a:pPr defTabSz="180000"/>
            <a:r>
              <a:rPr lang="ko-KR" altLang="en-US" sz="1200" dirty="0"/>
              <a:t>삽입</a:t>
            </a:r>
            <a:r>
              <a:rPr lang="en-US" altLang="ko-KR" sz="1200" dirty="0"/>
              <a:t>, </a:t>
            </a:r>
            <a:r>
              <a:rPr lang="ko-KR" altLang="en-US" sz="1200" dirty="0"/>
              <a:t>삭제하는 예제입니다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</a:t>
            </a:r>
            <a:r>
              <a:rPr lang="en-US" altLang="ko-KR" sz="1200" b="1" dirty="0" err="1"/>
              <a:t>javascript:createDIV</a:t>
            </a:r>
            <a:r>
              <a:rPr lang="en-US" altLang="ko-KR" sz="1200" b="1" dirty="0"/>
              <a:t>()</a:t>
            </a:r>
            <a:r>
              <a:rPr lang="en-US" altLang="ko-KR" sz="1200" dirty="0"/>
              <a:t>"&gt;DIV </a:t>
            </a:r>
            <a:r>
              <a:rPr lang="ko-KR" altLang="en-US" sz="1200" dirty="0"/>
              <a:t>생성</a:t>
            </a:r>
            <a:r>
              <a:rPr lang="en-US" altLang="ko-KR" sz="1200" dirty="0"/>
              <a:t>&lt;/a&gt;&lt;p&gt;</a:t>
            </a:r>
          </a:p>
          <a:p>
            <a:pPr defTabSz="180000"/>
            <a:r>
              <a:rPr lang="en-US" altLang="ko-KR" sz="1200" dirty="0"/>
              <a:t>&lt;p&gt;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596" y="596288"/>
            <a:ext cx="2713676" cy="324541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2224" y="2586385"/>
            <a:ext cx="2713677" cy="3587676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6312023" y="3882529"/>
            <a:ext cx="1513333" cy="442674"/>
          </a:xfrm>
          <a:prstGeom prst="wedgeRoundRectCallout">
            <a:avLst>
              <a:gd name="adj1" fmla="val 23999"/>
              <a:gd name="adj2" fmla="val -10356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/>
              <a:t>클릭하면 아래와 같이 </a:t>
            </a:r>
            <a:r>
              <a:rPr lang="en-US" altLang="ko-KR" sz="1000" dirty="0"/>
              <a:t>&lt;div&gt; </a:t>
            </a:r>
            <a:r>
              <a:rPr lang="ko-KR" altLang="en-US" sz="1000" dirty="0"/>
              <a:t>태그가 삽입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960095" y="5754738"/>
            <a:ext cx="1098450" cy="272415"/>
          </a:xfrm>
          <a:prstGeom prst="wedgeRoundRectCallout">
            <a:avLst>
              <a:gd name="adj1" fmla="val 64096"/>
              <a:gd name="adj2" fmla="val -24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/>
              <a:t>클릭하면 삭제</a:t>
            </a:r>
          </a:p>
        </p:txBody>
      </p:sp>
    </p:spTree>
    <p:extLst>
      <p:ext uri="{BB962C8B-B14F-4D97-AF65-F5344CB8AC3E}">
        <p14:creationId xmlns:p14="http://schemas.microsoft.com/office/powerpoint/2010/main" val="3396075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C28507-DD48-4BE0-B519-4CCAA91A8599}"/>
              </a:ext>
            </a:extLst>
          </p:cNvPr>
          <p:cNvSpPr txBox="1"/>
          <p:nvPr/>
        </p:nvSpPr>
        <p:spPr>
          <a:xfrm>
            <a:off x="2063552" y="1268760"/>
            <a:ext cx="720080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/>
              <a:t>자바스크립트 객체를 생성할 때 사용하는 키워드는</a:t>
            </a:r>
            <a:r>
              <a:rPr lang="en-US" altLang="ko-KR" b="1" dirty="0"/>
              <a:t>?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① </a:t>
            </a:r>
            <a:r>
              <a:rPr lang="en-US" altLang="ko-KR" dirty="0"/>
              <a:t>create            </a:t>
            </a:r>
            <a:r>
              <a:rPr lang="ko-KR" altLang="en-US" dirty="0"/>
              <a:t>② </a:t>
            </a:r>
            <a:r>
              <a:rPr lang="en-US" altLang="ko-KR" dirty="0"/>
              <a:t>+              </a:t>
            </a:r>
            <a:r>
              <a:rPr lang="ko-KR" altLang="en-US" dirty="0"/>
              <a:t>③ </a:t>
            </a:r>
            <a:r>
              <a:rPr lang="en-US" altLang="ko-KR" dirty="0"/>
              <a:t>new               </a:t>
            </a:r>
            <a:r>
              <a:rPr lang="ko-KR" altLang="en-US" dirty="0"/>
              <a:t>④</a:t>
            </a:r>
            <a:r>
              <a:rPr lang="en-US" altLang="ko-KR" dirty="0"/>
              <a:t>make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복습 </a:t>
            </a:r>
            <a:r>
              <a:rPr lang="en-US" altLang="ko-KR" dirty="0"/>
              <a:t>: </a:t>
            </a:r>
            <a:r>
              <a:rPr lang="ko-KR" altLang="en-US" dirty="0"/>
              <a:t>문제풀이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FA5D71-1406-43CE-B90A-EF181BD60F77}"/>
              </a:ext>
            </a:extLst>
          </p:cNvPr>
          <p:cNvSpPr txBox="1"/>
          <p:nvPr/>
        </p:nvSpPr>
        <p:spPr>
          <a:xfrm>
            <a:off x="2063552" y="2636912"/>
            <a:ext cx="85689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2. </a:t>
            </a:r>
            <a:r>
              <a:rPr lang="ko-KR" altLang="en-US" b="1" dirty="0"/>
              <a:t>다음 배열에 대한 설명 중 틀린 것은</a:t>
            </a:r>
            <a:r>
              <a:rPr lang="en-US" altLang="ko-KR" b="1" dirty="0"/>
              <a:t>?</a:t>
            </a:r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 lvl="1">
              <a:spcAft>
                <a:spcPts val="600"/>
              </a:spcAft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①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let months = [“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jan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”,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“Feb”, “March”];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로 대신할 수 있다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            </a:t>
            </a:r>
          </a:p>
          <a:p>
            <a:pPr lvl="1">
              <a:spcAft>
                <a:spcPts val="600"/>
              </a:spcAft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② 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months.length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는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이다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lvl="1">
              <a:spcAft>
                <a:spcPts val="600"/>
              </a:spcAft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③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months[1] = “February”; 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는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“Feb”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를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“February”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로 수정한다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             </a:t>
            </a:r>
          </a:p>
          <a:p>
            <a:pPr lvl="1">
              <a:spcAft>
                <a:spcPts val="600"/>
              </a:spcAft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④ 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months.length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는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5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로 지정하여 배열의 크기를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5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개로 늘일 수 없다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BCE0F0-B4B5-48C1-896D-2E6476B1AFFE}"/>
              </a:ext>
            </a:extLst>
          </p:cNvPr>
          <p:cNvSpPr txBox="1"/>
          <p:nvPr/>
        </p:nvSpPr>
        <p:spPr>
          <a:xfrm>
            <a:off x="2567608" y="3325823"/>
            <a:ext cx="504056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Let</a:t>
            </a:r>
            <a:r>
              <a:rPr lang="ko-KR" altLang="en-US" dirty="0"/>
              <a:t> </a:t>
            </a:r>
            <a:r>
              <a:rPr lang="en-US" altLang="ko-KR" dirty="0"/>
              <a:t>months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new</a:t>
            </a:r>
            <a:r>
              <a:rPr lang="ko-KR" altLang="en-US" dirty="0"/>
              <a:t> </a:t>
            </a:r>
            <a:r>
              <a:rPr lang="en-US" altLang="ko-KR" dirty="0"/>
              <a:t>Array(“</a:t>
            </a:r>
            <a:r>
              <a:rPr lang="en-US" altLang="ko-KR" dirty="0" err="1"/>
              <a:t>jan</a:t>
            </a:r>
            <a:r>
              <a:rPr lang="en-US" altLang="ko-KR" dirty="0"/>
              <a:t>”,</a:t>
            </a:r>
            <a:r>
              <a:rPr lang="ko-KR" altLang="en-US" dirty="0"/>
              <a:t> </a:t>
            </a:r>
            <a:r>
              <a:rPr lang="en-US" altLang="ko-KR" dirty="0"/>
              <a:t>“Feb”, “March”);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51993F-71DF-4AD5-81A0-05A48861BC6F}"/>
              </a:ext>
            </a:extLst>
          </p:cNvPr>
          <p:cNvSpPr/>
          <p:nvPr/>
        </p:nvSpPr>
        <p:spPr>
          <a:xfrm>
            <a:off x="6048540" y="1778953"/>
            <a:ext cx="365734" cy="3657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0EC2822-70F8-42DF-8196-706CDF2A5449}"/>
              </a:ext>
            </a:extLst>
          </p:cNvPr>
          <p:cNvSpPr/>
          <p:nvPr/>
        </p:nvSpPr>
        <p:spPr>
          <a:xfrm>
            <a:off x="2530786" y="4948834"/>
            <a:ext cx="365734" cy="3657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84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9736" y="-33042"/>
            <a:ext cx="4536504" cy="57606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3265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자바스크립트 </a:t>
            </a:r>
            <a:r>
              <a:rPr lang="ko-KR" altLang="en-US" sz="3265" dirty="0"/>
              <a:t>메소드</a:t>
            </a:r>
            <a:endParaRPr lang="ko-KR" altLang="en-US" sz="3265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DC3117-2370-4567-B9C1-C3BD0E69E636}"/>
              </a:ext>
            </a:extLst>
          </p:cNvPr>
          <p:cNvSpPr/>
          <p:nvPr/>
        </p:nvSpPr>
        <p:spPr>
          <a:xfrm>
            <a:off x="4439816" y="1661497"/>
            <a:ext cx="6840760" cy="4550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4635" indent="-41463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177" b="1" dirty="0">
                <a:latin typeface="+mj-ea"/>
                <a:ea typeface="+mj-ea"/>
              </a:rPr>
              <a:t>DOM </a:t>
            </a:r>
            <a:r>
              <a:rPr lang="ko-KR" altLang="en-US" sz="2177" b="1" dirty="0">
                <a:latin typeface="+mj-ea"/>
                <a:ea typeface="+mj-ea"/>
              </a:rPr>
              <a:t>객체를 통해 콘텐츠를 제어</a:t>
            </a:r>
            <a:endParaRPr lang="en-US" altLang="ko-KR" sz="2177" b="1" dirty="0">
              <a:latin typeface="+mj-ea"/>
              <a:ea typeface="+mj-ea"/>
            </a:endParaRPr>
          </a:p>
          <a:p>
            <a:pPr marL="414635" indent="-41463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177" b="1" dirty="0">
                <a:latin typeface="+mj-ea"/>
                <a:ea typeface="+mj-ea"/>
              </a:rPr>
              <a:t>document </a:t>
            </a:r>
            <a:r>
              <a:rPr lang="ko-KR" altLang="en-US" sz="2177" b="1" dirty="0">
                <a:latin typeface="+mj-ea"/>
                <a:ea typeface="+mj-ea"/>
              </a:rPr>
              <a:t>객체를 이해하고</a:t>
            </a:r>
            <a:r>
              <a:rPr lang="en-US" altLang="ko-KR" sz="2177" b="1" dirty="0">
                <a:latin typeface="+mj-ea"/>
                <a:ea typeface="+mj-ea"/>
              </a:rPr>
              <a:t>, write() </a:t>
            </a:r>
            <a:r>
              <a:rPr lang="ko-KR" altLang="en-US" sz="2177" b="1" dirty="0">
                <a:latin typeface="+mj-ea"/>
                <a:ea typeface="+mj-ea"/>
              </a:rPr>
              <a:t>메소드 활용</a:t>
            </a:r>
            <a:endParaRPr lang="en-US" altLang="ko-KR" sz="2177" b="1" dirty="0">
              <a:latin typeface="+mj-ea"/>
              <a:ea typeface="+mj-ea"/>
            </a:endParaRPr>
          </a:p>
          <a:p>
            <a:pPr marL="414635" indent="-41463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177" b="1" dirty="0" err="1">
                <a:latin typeface="+mj-ea"/>
                <a:ea typeface="+mj-ea"/>
              </a:rPr>
              <a:t>createElement</a:t>
            </a:r>
            <a:r>
              <a:rPr lang="en-US" altLang="ko-KR" sz="2177" b="1" dirty="0">
                <a:latin typeface="+mj-ea"/>
                <a:ea typeface="+mj-ea"/>
              </a:rPr>
              <a:t>()</a:t>
            </a:r>
            <a:r>
              <a:rPr lang="ko-KR" altLang="en-US" sz="2177" b="1" dirty="0">
                <a:latin typeface="+mj-ea"/>
                <a:ea typeface="+mj-ea"/>
              </a:rPr>
              <a:t>을 통해 동적으로 </a:t>
            </a:r>
            <a:r>
              <a:rPr lang="en-US" altLang="ko-KR" sz="2177" b="1" dirty="0">
                <a:latin typeface="+mj-ea"/>
                <a:ea typeface="+mj-ea"/>
              </a:rPr>
              <a:t>DOM </a:t>
            </a:r>
            <a:r>
              <a:rPr lang="ko-KR" altLang="en-US" sz="2177" b="1" dirty="0">
                <a:latin typeface="+mj-ea"/>
                <a:ea typeface="+mj-ea"/>
              </a:rPr>
              <a:t>객체를 웹 페이지에 추가</a:t>
            </a:r>
            <a:r>
              <a:rPr lang="en-US" altLang="ko-KR" sz="2177" b="1" dirty="0">
                <a:latin typeface="+mj-ea"/>
                <a:ea typeface="+mj-ea"/>
              </a:rPr>
              <a:t>,</a:t>
            </a:r>
            <a:r>
              <a:rPr lang="ko-KR" altLang="en-US" sz="2177" b="1" dirty="0">
                <a:latin typeface="+mj-ea"/>
                <a:ea typeface="+mj-ea"/>
              </a:rPr>
              <a:t>삭제</a:t>
            </a:r>
            <a:endParaRPr lang="en-US" altLang="ko-KR" sz="2177" b="1" dirty="0">
              <a:latin typeface="+mj-ea"/>
              <a:ea typeface="+mj-ea"/>
            </a:endParaRPr>
          </a:p>
          <a:p>
            <a:pPr marL="414635" indent="-41463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177" b="1" dirty="0">
                <a:latin typeface="+mj-ea"/>
              </a:rPr>
              <a:t>DOM</a:t>
            </a:r>
            <a:r>
              <a:rPr lang="ko-KR" altLang="en-US" sz="2177" b="1" dirty="0">
                <a:latin typeface="+mj-ea"/>
              </a:rPr>
              <a:t>객체 관련 실습문제 </a:t>
            </a:r>
            <a:r>
              <a:rPr lang="ko-KR" altLang="en-US" sz="2177" b="1" dirty="0" err="1">
                <a:latin typeface="+mj-ea"/>
              </a:rPr>
              <a:t>풀어보기</a:t>
            </a:r>
            <a:endParaRPr lang="en-US" altLang="ko-KR" sz="2177" b="1" dirty="0">
              <a:latin typeface="+mj-ea"/>
            </a:endParaRPr>
          </a:p>
          <a:p>
            <a:pPr marL="414635" indent="-41463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177" b="1" dirty="0">
                <a:latin typeface="+mj-ea"/>
              </a:rPr>
              <a:t>전개연산자 응용</a:t>
            </a:r>
            <a:endParaRPr lang="en-US" altLang="ko-KR" sz="2177" b="1" dirty="0">
              <a:latin typeface="+mj-ea"/>
            </a:endParaRPr>
          </a:p>
          <a:p>
            <a:pPr marL="414635" indent="-41463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177" b="1" dirty="0">
                <a:latin typeface="+mj-ea"/>
              </a:rPr>
              <a:t>콜백함수 응용</a:t>
            </a:r>
            <a:endParaRPr lang="en-US" altLang="ko-KR" sz="2177" b="1" dirty="0">
              <a:latin typeface="+mj-ea"/>
            </a:endParaRPr>
          </a:p>
          <a:p>
            <a:pPr marL="414635" indent="-41463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177" b="1" dirty="0">
                <a:latin typeface="+mj-ea"/>
              </a:rPr>
              <a:t>고급함수 응용 </a:t>
            </a:r>
            <a:r>
              <a:rPr lang="en-US" altLang="ko-KR" sz="2177" b="1" dirty="0">
                <a:latin typeface="+mj-ea"/>
              </a:rPr>
              <a:t>(</a:t>
            </a:r>
            <a:r>
              <a:rPr lang="ko-KR" altLang="en-US" sz="2177" b="1" dirty="0">
                <a:latin typeface="+mj-ea"/>
              </a:rPr>
              <a:t>화살표 함수</a:t>
            </a:r>
            <a:r>
              <a:rPr lang="en-US" altLang="ko-KR" sz="2177" b="1" dirty="0">
                <a:latin typeface="+mj-ea"/>
              </a:rPr>
              <a:t>)</a:t>
            </a:r>
            <a:endParaRPr lang="en-US" altLang="ko-KR" sz="2177" b="1" dirty="0">
              <a:latin typeface="+mj-ea"/>
              <a:ea typeface="+mj-ea"/>
            </a:endParaRPr>
          </a:p>
          <a:p>
            <a:pPr marL="414635" indent="-41463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177" b="1" dirty="0">
              <a:latin typeface="+mj-ea"/>
              <a:ea typeface="+mj-ea"/>
            </a:endParaRPr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B0F0A63A-829C-4657-B463-9D5D0E93CA87}"/>
              </a:ext>
            </a:extLst>
          </p:cNvPr>
          <p:cNvSpPr txBox="1">
            <a:spLocks/>
          </p:cNvSpPr>
          <p:nvPr/>
        </p:nvSpPr>
        <p:spPr>
          <a:xfrm>
            <a:off x="479376" y="2420888"/>
            <a:ext cx="1872208" cy="1880372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2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sz="8000" dirty="0">
                <a:solidFill>
                  <a:schemeClr val="tx1"/>
                </a:solidFill>
              </a:rPr>
              <a:t>3</a:t>
            </a:r>
            <a:r>
              <a:rPr lang="ko-KR" altLang="en-US" sz="8000" dirty="0">
                <a:solidFill>
                  <a:schemeClr val="tx1"/>
                </a:solidFill>
              </a:rPr>
              <a:t>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92ABD32-367C-4BEF-A08A-6D5EE4BB14A9}"/>
              </a:ext>
            </a:extLst>
          </p:cNvPr>
          <p:cNvGrpSpPr/>
          <p:nvPr/>
        </p:nvGrpSpPr>
        <p:grpSpPr>
          <a:xfrm rot="1820350">
            <a:off x="-1409254" y="983927"/>
            <a:ext cx="5079844" cy="5018728"/>
            <a:chOff x="-549681" y="1640821"/>
            <a:chExt cx="5400600" cy="5400600"/>
          </a:xfrm>
        </p:grpSpPr>
        <p:sp>
          <p:nvSpPr>
            <p:cNvPr id="8" name="막힌 원호 7">
              <a:extLst>
                <a:ext uri="{FF2B5EF4-FFF2-40B4-BE49-F238E27FC236}">
                  <a16:creationId xmlns:a16="http://schemas.microsoft.com/office/drawing/2014/main" id="{17EF0A47-5B60-4122-AC2D-69ADED7C6BBF}"/>
                </a:ext>
              </a:extLst>
            </p:cNvPr>
            <p:cNvSpPr/>
            <p:nvPr/>
          </p:nvSpPr>
          <p:spPr>
            <a:xfrm rot="5973814">
              <a:off x="-549681" y="1640821"/>
              <a:ext cx="5400600" cy="5400600"/>
            </a:xfrm>
            <a:prstGeom prst="blockArc">
              <a:avLst>
                <a:gd name="adj1" fmla="val 6765046"/>
                <a:gd name="adj2" fmla="val 20877138"/>
                <a:gd name="adj3" fmla="val 154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막힌 원호 8">
              <a:extLst>
                <a:ext uri="{FF2B5EF4-FFF2-40B4-BE49-F238E27FC236}">
                  <a16:creationId xmlns:a16="http://schemas.microsoft.com/office/drawing/2014/main" id="{25C335AD-D221-4F9E-B861-C14016385C9F}"/>
                </a:ext>
              </a:extLst>
            </p:cNvPr>
            <p:cNvSpPr/>
            <p:nvPr/>
          </p:nvSpPr>
          <p:spPr>
            <a:xfrm rot="5973814">
              <a:off x="-435744" y="1753601"/>
              <a:ext cx="5172727" cy="5172727"/>
            </a:xfrm>
            <a:prstGeom prst="blockArc">
              <a:avLst>
                <a:gd name="adj1" fmla="val 6765046"/>
                <a:gd name="adj2" fmla="val 20877138"/>
                <a:gd name="adj3" fmla="val 1547"/>
              </a:avLst>
            </a:prstGeom>
            <a:solidFill>
              <a:srgbClr val="BCEB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6109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C28507-DD48-4BE0-B519-4CCAA91A8599}"/>
              </a:ext>
            </a:extLst>
          </p:cNvPr>
          <p:cNvSpPr txBox="1"/>
          <p:nvPr/>
        </p:nvSpPr>
        <p:spPr>
          <a:xfrm>
            <a:off x="2063552" y="1268760"/>
            <a:ext cx="914501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3. </a:t>
            </a:r>
            <a:r>
              <a:rPr lang="ko-KR" altLang="en-US" b="1" dirty="0"/>
              <a:t>코어객체에 대한 설명으로 잘못된 것은</a:t>
            </a:r>
            <a:r>
              <a:rPr lang="en-US" altLang="ko-KR" b="1" dirty="0"/>
              <a:t>?</a:t>
            </a:r>
          </a:p>
          <a:p>
            <a:pPr lvl="1">
              <a:spcAft>
                <a:spcPts val="600"/>
              </a:spcAft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①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let d = new Date();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로 생성한 객체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d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는 현재 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시간값을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가지고 있다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lvl="1">
              <a:spcAft>
                <a:spcPts val="600"/>
              </a:spcAft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②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Math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객체는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new Math()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생성하지 않고 사용할 수 있다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lvl="1">
              <a:spcAft>
                <a:spcPts val="600"/>
              </a:spcAft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③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“text”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는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String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객체이다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lvl="1">
              <a:spcAft>
                <a:spcPts val="600"/>
              </a:spcAft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④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new Array()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로 생성한 객체는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[ ]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로 생성한 배열과 약간 다르다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복습 </a:t>
            </a:r>
            <a:r>
              <a:rPr lang="en-US" altLang="ko-KR" dirty="0"/>
              <a:t>: </a:t>
            </a:r>
            <a:r>
              <a:rPr lang="ko-KR" altLang="en-US" dirty="0"/>
              <a:t>문제풀이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FA5D71-1406-43CE-B90A-EF181BD60F77}"/>
              </a:ext>
            </a:extLst>
          </p:cNvPr>
          <p:cNvSpPr txBox="1"/>
          <p:nvPr/>
        </p:nvSpPr>
        <p:spPr>
          <a:xfrm>
            <a:off x="2063552" y="3792873"/>
            <a:ext cx="8568952" cy="1439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b="1" dirty="0"/>
              <a:t>4. </a:t>
            </a:r>
            <a:r>
              <a:rPr lang="ko-KR" altLang="en-US" b="1" dirty="0"/>
              <a:t>다음 중 </a:t>
            </a:r>
            <a:r>
              <a:rPr lang="en-US" altLang="ko-KR" b="1" dirty="0"/>
              <a:t>DOM </a:t>
            </a:r>
            <a:r>
              <a:rPr lang="ko-KR" altLang="en-US" b="1" dirty="0"/>
              <a:t>객체는 </a:t>
            </a:r>
            <a:r>
              <a:rPr lang="en-US" altLang="ko-KR" b="1" dirty="0"/>
              <a:t>?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① window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객체                 ②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navigator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객체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③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event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객체                    ④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html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객체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51993F-71DF-4AD5-81A0-05A48861BC6F}"/>
              </a:ext>
            </a:extLst>
          </p:cNvPr>
          <p:cNvSpPr/>
          <p:nvPr/>
        </p:nvSpPr>
        <p:spPr>
          <a:xfrm>
            <a:off x="2526285" y="2749685"/>
            <a:ext cx="365734" cy="3657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0EC2822-70F8-42DF-8196-706CDF2A5449}"/>
              </a:ext>
            </a:extLst>
          </p:cNvPr>
          <p:cNvSpPr/>
          <p:nvPr/>
        </p:nvSpPr>
        <p:spPr>
          <a:xfrm>
            <a:off x="5466339" y="4866316"/>
            <a:ext cx="365734" cy="3657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65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복습 </a:t>
            </a:r>
            <a:r>
              <a:rPr lang="en-US" altLang="ko-KR" dirty="0"/>
              <a:t>: </a:t>
            </a:r>
            <a:r>
              <a:rPr lang="ko-KR" altLang="en-US" dirty="0"/>
              <a:t>문제풀이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FA5D71-1406-43CE-B90A-EF181BD60F77}"/>
              </a:ext>
            </a:extLst>
          </p:cNvPr>
          <p:cNvSpPr txBox="1"/>
          <p:nvPr/>
        </p:nvSpPr>
        <p:spPr>
          <a:xfrm>
            <a:off x="1775520" y="1628800"/>
            <a:ext cx="8856984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b="1" dirty="0"/>
              <a:t>6. HTML</a:t>
            </a:r>
            <a:r>
              <a:rPr lang="ko-KR" altLang="en-US" b="1" dirty="0"/>
              <a:t>의 </a:t>
            </a:r>
            <a:r>
              <a:rPr lang="en-US" altLang="ko-KR" b="1" dirty="0"/>
              <a:t>DOM</a:t>
            </a:r>
            <a:r>
              <a:rPr lang="ko-KR" altLang="en-US" b="1" dirty="0"/>
              <a:t>트리에 대하여 잘못 말한 것은</a:t>
            </a:r>
            <a:r>
              <a:rPr lang="en-US" altLang="ko-KR" b="1" dirty="0"/>
              <a:t>? </a:t>
            </a:r>
          </a:p>
          <a:p>
            <a:pPr lvl="1">
              <a:spcAft>
                <a:spcPts val="600"/>
              </a:spcAft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①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브라우저에 의해 만들어진다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lvl="1">
              <a:spcAft>
                <a:spcPts val="600"/>
              </a:spcAft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② HTML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문서가 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로드되면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만들어진다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lvl="1">
              <a:spcAft>
                <a:spcPts val="600"/>
              </a:spcAft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③ DOM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트리에서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DOM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객체를 찾는 기능은 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window.getElementById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()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이다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803275" lvl="1" indent="-717550">
              <a:spcAft>
                <a:spcPts val="600"/>
              </a:spcAft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    ④ HTML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태그의 포함 관계에 의해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DOM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객체들 사이에 부모 자식 관계가 형성된다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0EC2822-70F8-42DF-8196-706CDF2A5449}"/>
              </a:ext>
            </a:extLst>
          </p:cNvPr>
          <p:cNvSpPr/>
          <p:nvPr/>
        </p:nvSpPr>
        <p:spPr>
          <a:xfrm>
            <a:off x="2253639" y="2852936"/>
            <a:ext cx="365734" cy="3657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69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C28507-DD48-4BE0-B519-4CCAA91A8599}"/>
              </a:ext>
            </a:extLst>
          </p:cNvPr>
          <p:cNvSpPr txBox="1"/>
          <p:nvPr/>
        </p:nvSpPr>
        <p:spPr>
          <a:xfrm>
            <a:off x="2063552" y="1148901"/>
            <a:ext cx="9145016" cy="4425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7. window</a:t>
            </a:r>
            <a:r>
              <a:rPr lang="ko-KR" altLang="en-US" b="1" dirty="0"/>
              <a:t>의 타이머를 활용하는 코드이다</a:t>
            </a:r>
            <a:r>
              <a:rPr lang="en-US" altLang="ko-KR" b="1" dirty="0"/>
              <a:t>. </a:t>
            </a:r>
            <a:r>
              <a:rPr lang="ko-KR" altLang="en-US" b="1" dirty="0"/>
              <a:t>올바르게 해석한 것은</a:t>
            </a:r>
            <a:r>
              <a:rPr lang="en-US" altLang="ko-KR" b="1" dirty="0"/>
              <a:t>? </a:t>
            </a:r>
          </a:p>
          <a:p>
            <a:pPr>
              <a:lnSpc>
                <a:spcPct val="150000"/>
              </a:lnSpc>
            </a:pP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indent="625475">
              <a:lnSpc>
                <a:spcPts val="2400"/>
              </a:lnSpc>
              <a:spcAft>
                <a:spcPts val="600"/>
              </a:spcAft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①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5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초마다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f()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함수가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10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번 호출된다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indent="625475">
              <a:lnSpc>
                <a:spcPts val="2400"/>
              </a:lnSpc>
              <a:spcAft>
                <a:spcPts val="600"/>
              </a:spcAft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② 5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밀리초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후에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f()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함수가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10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번 호출된다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indent="625475">
              <a:lnSpc>
                <a:spcPts val="2400"/>
              </a:lnSpc>
              <a:spcAft>
                <a:spcPts val="600"/>
              </a:spcAft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③ f()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함수가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500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회 호출된다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indent="625475">
              <a:lnSpc>
                <a:spcPts val="2400"/>
              </a:lnSpc>
              <a:spcAft>
                <a:spcPts val="600"/>
              </a:spcAft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④ 0.5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초 간격으로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f()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함수가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10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번 호출된다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복습 </a:t>
            </a:r>
            <a:r>
              <a:rPr lang="en-US" altLang="ko-KR" dirty="0"/>
              <a:t>: </a:t>
            </a:r>
            <a:r>
              <a:rPr lang="ko-KR" altLang="en-US" dirty="0"/>
              <a:t>문제풀이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0EC2822-70F8-42DF-8196-706CDF2A5449}"/>
              </a:ext>
            </a:extLst>
          </p:cNvPr>
          <p:cNvSpPr/>
          <p:nvPr/>
        </p:nvSpPr>
        <p:spPr>
          <a:xfrm>
            <a:off x="2711624" y="5206335"/>
            <a:ext cx="365734" cy="3657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9B59D4-9785-45B4-A9F4-E28331767A1B}"/>
              </a:ext>
            </a:extLst>
          </p:cNvPr>
          <p:cNvSpPr txBox="1"/>
          <p:nvPr/>
        </p:nvSpPr>
        <p:spPr>
          <a:xfrm>
            <a:off x="2907405" y="1772816"/>
            <a:ext cx="4484739" cy="17543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22580" marR="0" indent="-32258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let sum=0;</a:t>
            </a:r>
          </a:p>
          <a:p>
            <a:pPr marL="322580" marR="0" indent="-32258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function f() {</a:t>
            </a:r>
          </a:p>
          <a:p>
            <a:pPr marL="322580" marR="0" indent="-32258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    sum++;</a:t>
            </a:r>
          </a:p>
          <a:p>
            <a:pPr marL="322580" marR="0" indent="-32258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b="1" kern="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    </a:t>
            </a:r>
            <a:r>
              <a:rPr lang="en-US" altLang="ko-KR" sz="1800" b="1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if(sum==10) </a:t>
            </a:r>
            <a:r>
              <a:rPr lang="en-US" altLang="ko-KR" sz="1800" b="1" kern="10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clearInterval</a:t>
            </a:r>
            <a:r>
              <a:rPr lang="en-US" altLang="ko-KR" sz="1800" b="1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(id);</a:t>
            </a:r>
          </a:p>
          <a:p>
            <a:pPr marL="322580" marR="0" indent="-32258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}</a:t>
            </a:r>
          </a:p>
          <a:p>
            <a:pPr marL="322580" marR="0" indent="-32258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let id = </a:t>
            </a:r>
            <a:r>
              <a:rPr lang="en-US" altLang="ko-KR" sz="1800" b="1" kern="10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setInterval</a:t>
            </a:r>
            <a:r>
              <a:rPr lang="en-US" altLang="ko-KR" sz="1800" b="1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("f()", 500);</a:t>
            </a:r>
            <a:endParaRPr lang="en-US" altLang="ko-KR" sz="2000" kern="0" spc="0" dirty="0">
              <a:solidFill>
                <a:schemeClr val="tx1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68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55640" y="44624"/>
            <a:ext cx="5616624" cy="576064"/>
          </a:xfrm>
        </p:spPr>
        <p:txBody>
          <a:bodyPr/>
          <a:lstStyle/>
          <a:p>
            <a:r>
              <a:rPr lang="en-US" altLang="ko-KR" dirty="0"/>
              <a:t>8</a:t>
            </a:r>
            <a:r>
              <a:rPr lang="ko-KR" altLang="en-US" dirty="0"/>
              <a:t>장의 실습문제 풀이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66646-2C3F-475B-B2D5-611D7369E382}"/>
              </a:ext>
            </a:extLst>
          </p:cNvPr>
          <p:cNvSpPr txBox="1"/>
          <p:nvPr/>
        </p:nvSpPr>
        <p:spPr>
          <a:xfrm>
            <a:off x="1631504" y="1124744"/>
            <a:ext cx="799288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>
              <a:lnSpc>
                <a:spcPct val="150000"/>
              </a:lnSpc>
            </a:pPr>
            <a:r>
              <a:rPr lang="en-US" altLang="ko-KR" b="1" dirty="0"/>
              <a:t>1-3.  </a:t>
            </a:r>
            <a:r>
              <a:rPr lang="ko-KR" altLang="en-US" b="1" dirty="0"/>
              <a:t>리스트가 출력된 공간 </a:t>
            </a:r>
            <a:r>
              <a:rPr lang="ko-KR" altLang="en-US" b="1" dirty="0" err="1"/>
              <a:t>아무곳이나</a:t>
            </a:r>
            <a:r>
              <a:rPr lang="ko-KR" altLang="en-US" b="1" dirty="0"/>
              <a:t> 클릭하면 리스트의 전체의 배경색을 </a:t>
            </a:r>
            <a:r>
              <a:rPr lang="en-US" altLang="ko-KR" b="1" dirty="0" err="1"/>
              <a:t>yellowgreen</a:t>
            </a:r>
            <a:r>
              <a:rPr lang="ko-KR" altLang="en-US" b="1" dirty="0"/>
              <a:t>으로 바꾸는 웹문서를 </a:t>
            </a:r>
            <a:r>
              <a:rPr lang="en-US" altLang="ko-KR" b="1" dirty="0"/>
              <a:t>(HTML) </a:t>
            </a:r>
            <a:r>
              <a:rPr lang="ko-KR" altLang="en-US" b="1" dirty="0"/>
              <a:t>작성하라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6584AA1-0CCC-4FFE-9435-245EFA2A0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2498590"/>
            <a:ext cx="3226816" cy="23042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8D80EB0-B01F-4471-AE49-388609D9D71E}"/>
              </a:ext>
            </a:extLst>
          </p:cNvPr>
          <p:cNvSpPr txBox="1"/>
          <p:nvPr/>
        </p:nvSpPr>
        <p:spPr>
          <a:xfrm>
            <a:off x="5608336" y="2314150"/>
            <a:ext cx="5168184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&lt;head&gt;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&lt;meta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&lt;title&gt;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라면을 끓이는 순서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&lt;/title&gt;&lt;/head&gt;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&lt;h3&gt;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라면을 끓이는 순서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&lt;/h3&gt;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yellowgreen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물을 끓인다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라면과 스프를 넣는다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파를 썰어 넣는다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분 후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&lt;strong&gt;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맛있게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&lt;/strong&gt;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먹는다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9D41C61-F0F9-4440-85A0-230AC7165405}"/>
              </a:ext>
            </a:extLst>
          </p:cNvPr>
          <p:cNvSpPr/>
          <p:nvPr/>
        </p:nvSpPr>
        <p:spPr>
          <a:xfrm>
            <a:off x="5642405" y="2204864"/>
            <a:ext cx="5400600" cy="37921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40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55640" y="44624"/>
            <a:ext cx="5616624" cy="576064"/>
          </a:xfrm>
        </p:spPr>
        <p:txBody>
          <a:bodyPr/>
          <a:lstStyle/>
          <a:p>
            <a:r>
              <a:rPr lang="en-US" altLang="ko-KR" dirty="0"/>
              <a:t>8</a:t>
            </a:r>
            <a:r>
              <a:rPr lang="ko-KR" altLang="en-US" dirty="0"/>
              <a:t>장의 실습문제 풀이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66646-2C3F-475B-B2D5-611D7369E382}"/>
              </a:ext>
            </a:extLst>
          </p:cNvPr>
          <p:cNvSpPr txBox="1"/>
          <p:nvPr/>
        </p:nvSpPr>
        <p:spPr>
          <a:xfrm>
            <a:off x="1631504" y="1124744"/>
            <a:ext cx="576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2-1.  </a:t>
            </a:r>
            <a:r>
              <a:rPr lang="ko-KR" altLang="en-US" b="1" dirty="0"/>
              <a:t>다음은 </a:t>
            </a:r>
            <a:r>
              <a:rPr lang="en-US" altLang="ko-KR" b="1" dirty="0"/>
              <a:t>HTML </a:t>
            </a:r>
            <a:r>
              <a:rPr lang="ko-KR" altLang="en-US" b="1" dirty="0"/>
              <a:t>페이지와 브라우저의 출력 결과이다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F9CC6D4-BD6C-4A76-9339-3F9F455D59A5}"/>
              </a:ext>
            </a:extLst>
          </p:cNvPr>
          <p:cNvSpPr txBox="1"/>
          <p:nvPr/>
        </p:nvSpPr>
        <p:spPr>
          <a:xfrm>
            <a:off x="1703512" y="1766003"/>
            <a:ext cx="8257123" cy="3862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300"/>
              </a:spcAft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300"/>
              </a:spcAft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&lt;head&gt;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300"/>
              </a:spcAft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&lt;meta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300"/>
              </a:spcAft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&lt;title&gt;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자바스크립트 연습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&lt;/title&gt;&lt;/head&gt;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300"/>
              </a:spcAft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300"/>
              </a:spcAft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&lt;h3&gt;</a:t>
            </a:r>
            <a:r>
              <a:rPr lang="ko-KR" alt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자바스크립트란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</a:t>
            </a:r>
          </a:p>
          <a:p>
            <a:pPr>
              <a:spcAft>
                <a:spcPts val="300"/>
              </a:spcAft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&lt;/button&gt;&lt;button&gt;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300"/>
              </a:spcAft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&lt;/h3&gt;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300"/>
              </a:spcAft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300"/>
              </a:spcAft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자바스크립트는 웹 프로그래밍 언어로서 웹 페이지를 동적 변경시킬 수 있다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300"/>
              </a:spcAft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&lt;p&gt;&lt;span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mySpan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 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언어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&lt;/span&gt;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를 아는 사용자는 빠르게 학습할 수 있다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300"/>
              </a:spcAft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이벤트 등 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GUI 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프로그래밍에 필요한 요소들이 있어 학습에 약간의 어려움이 있다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300"/>
              </a:spcAft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300"/>
              </a:spcAft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5E820C-F523-4461-9C27-6DB6CCBF5C56}"/>
              </a:ext>
            </a:extLst>
          </p:cNvPr>
          <p:cNvSpPr txBox="1"/>
          <p:nvPr/>
        </p:nvSpPr>
        <p:spPr>
          <a:xfrm>
            <a:off x="6456040" y="1762887"/>
            <a:ext cx="504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(1) HTML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페이지의 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HTML DOM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</a:rPr>
              <a:t>트리를 그려라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F6E0317-1B78-4CC5-8582-3BF09B665095}"/>
              </a:ext>
            </a:extLst>
          </p:cNvPr>
          <p:cNvGrpSpPr/>
          <p:nvPr/>
        </p:nvGrpSpPr>
        <p:grpSpPr>
          <a:xfrm>
            <a:off x="7032104" y="2348880"/>
            <a:ext cx="4075951" cy="2889328"/>
            <a:chOff x="7423988" y="2339872"/>
            <a:chExt cx="3828083" cy="273630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8D01700-CB2A-4BC7-8224-667717E9E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23988" y="2339872"/>
              <a:ext cx="3828083" cy="273630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82D5A43-7CCA-4AA3-89D6-FA92D57B1256}"/>
                </a:ext>
              </a:extLst>
            </p:cNvPr>
            <p:cNvSpPr/>
            <p:nvPr/>
          </p:nvSpPr>
          <p:spPr>
            <a:xfrm>
              <a:off x="9480376" y="2401030"/>
              <a:ext cx="1705298" cy="344770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793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55640" y="44624"/>
            <a:ext cx="5616624" cy="576064"/>
          </a:xfrm>
        </p:spPr>
        <p:txBody>
          <a:bodyPr/>
          <a:lstStyle/>
          <a:p>
            <a:r>
              <a:rPr lang="en-US" altLang="ko-KR" dirty="0"/>
              <a:t>8</a:t>
            </a:r>
            <a:r>
              <a:rPr lang="ko-KR" altLang="en-US" dirty="0"/>
              <a:t>장의 실습문제 풀이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66646-2C3F-475B-B2D5-611D7369E382}"/>
              </a:ext>
            </a:extLst>
          </p:cNvPr>
          <p:cNvSpPr txBox="1"/>
          <p:nvPr/>
        </p:nvSpPr>
        <p:spPr>
          <a:xfrm>
            <a:off x="1559496" y="908720"/>
            <a:ext cx="9433048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2-3. </a:t>
            </a:r>
            <a:r>
              <a:rPr lang="ko-KR" altLang="en-US" b="1" dirty="0"/>
              <a:t>다음은 </a:t>
            </a:r>
            <a:r>
              <a:rPr lang="en-US" altLang="ko-KR" b="1" dirty="0"/>
              <a:t>HTML </a:t>
            </a:r>
            <a:r>
              <a:rPr lang="ko-KR" altLang="en-US" b="1" dirty="0"/>
              <a:t>페이지와 브라우저의 출력 결과이다</a:t>
            </a:r>
            <a:r>
              <a:rPr lang="en-US" altLang="ko-KR" b="1" dirty="0"/>
              <a:t>.  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(3) “p”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버튼을 클릭하면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&lt;p&gt;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테그가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몇 개 있는지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alert()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를 통해 다음과 같이 출력되도록 자바스크립트 코드를 삽입하여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HTML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페이지를 수정하라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F9CC6D4-BD6C-4A76-9339-3F9F455D59A5}"/>
              </a:ext>
            </a:extLst>
          </p:cNvPr>
          <p:cNvSpPr txBox="1"/>
          <p:nvPr/>
        </p:nvSpPr>
        <p:spPr>
          <a:xfrm>
            <a:off x="5763676" y="2276872"/>
            <a:ext cx="640871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&lt;head&gt;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&lt;meta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&lt;title&gt;</a:t>
            </a:r>
            <a:r>
              <a:rPr lang="ko-KR" alt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자바스크립트 연습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&lt;/title&gt;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setBorder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mySpan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"2px dotted violet"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howMany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pArray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getElementsByTagName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"p"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"&lt;p&gt; 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태그의 개수는 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 </a:t>
            </a:r>
            <a:r>
              <a:rPr lang="en-US" altLang="ko-KR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pArray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&lt;/head&gt;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&lt;h3&gt;</a:t>
            </a:r>
            <a:r>
              <a:rPr lang="ko-KR" alt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자바스크립트란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setBorder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()"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howMany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()"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&lt;/h3&gt;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ko-KR" alt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자바스크립트는 웹 프로그래밍 언어로서 웹 페이지를 동적 변경시킬 수 있다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&lt;p&gt;&lt;span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mySpan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 </a:t>
            </a:r>
            <a:r>
              <a:rPr lang="ko-KR" alt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언어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&lt;/span&gt;</a:t>
            </a:r>
            <a:r>
              <a:rPr lang="ko-KR" alt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를 아는 사용자는 빠르게 학습할 수 있다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ko-KR" alt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이벤트 등 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GUI </a:t>
            </a:r>
            <a:r>
              <a:rPr lang="ko-KR" alt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프로그래밍에 필요한 요소들이 있어 학습에 약간의 어려움이 있다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300"/>
              </a:spcAft>
            </a:pPr>
            <a:endParaRPr lang="ko-KR" alt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2FAEC0-CAB2-476F-995D-931C0EE8E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68" y="2636912"/>
            <a:ext cx="3125197" cy="23982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52299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55640" y="44624"/>
            <a:ext cx="5616624" cy="576064"/>
          </a:xfrm>
        </p:spPr>
        <p:txBody>
          <a:bodyPr/>
          <a:lstStyle/>
          <a:p>
            <a:r>
              <a:rPr lang="en-US" altLang="ko-KR" dirty="0"/>
              <a:t>8</a:t>
            </a:r>
            <a:r>
              <a:rPr lang="ko-KR" altLang="en-US" dirty="0"/>
              <a:t>장의 실습문제 풀이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66646-2C3F-475B-B2D5-611D7369E382}"/>
              </a:ext>
            </a:extLst>
          </p:cNvPr>
          <p:cNvSpPr txBox="1"/>
          <p:nvPr/>
        </p:nvSpPr>
        <p:spPr>
          <a:xfrm>
            <a:off x="1559496" y="908720"/>
            <a:ext cx="9577064" cy="86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</a:pPr>
            <a:r>
              <a:rPr lang="en-US" altLang="ko-KR" b="1" dirty="0"/>
              <a:t>3. </a:t>
            </a:r>
            <a:r>
              <a:rPr lang="ko-KR" altLang="en-US" b="1" dirty="0"/>
              <a:t>다음의 웹문서에서 오른쪽 버튼을 클릭하면 숨어 있는 글자가 나타나도록 하고 다시 클릭하면 숨기도록 구현해 </a:t>
            </a:r>
            <a:r>
              <a:rPr lang="ko-KR" altLang="en-US" b="1" dirty="0" err="1"/>
              <a:t>보시오</a:t>
            </a:r>
            <a:r>
              <a:rPr lang="en-US" altLang="ko-KR" b="1" dirty="0"/>
              <a:t>.</a:t>
            </a:r>
            <a:endParaRPr lang="ko-KR" altLang="en-US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7DF19C-45EF-49DB-8216-508EAB05B454}"/>
              </a:ext>
            </a:extLst>
          </p:cNvPr>
          <p:cNvSpPr txBox="1"/>
          <p:nvPr/>
        </p:nvSpPr>
        <p:spPr>
          <a:xfrm>
            <a:off x="6960096" y="3944748"/>
            <a:ext cx="4248472" cy="2516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&lt;h3&gt;</a:t>
            </a:r>
            <a:r>
              <a:rPr lang="ko-KR" alt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다음 빈 곳에 숨은 단어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</a:t>
            </a:r>
          </a:p>
          <a:p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5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5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()"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show/hide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altLang="ko-KR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&lt;/h3&gt;</a:t>
            </a:r>
            <a:endParaRPr lang="en-US" altLang="ko-KR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5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&lt;ul&gt;</a:t>
            </a:r>
            <a:endParaRPr lang="en-US" altLang="ko-KR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 (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&lt;span&gt;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love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&lt;/span&gt;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you.</a:t>
            </a:r>
          </a:p>
          <a:p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CSS is Cascading</a:t>
            </a:r>
          </a:p>
          <a:p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(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&lt;span&gt;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&lt;/span&gt;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Sheet.</a:t>
            </a:r>
          </a:p>
          <a:p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ko-KR" alt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응답하라 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&lt;span&gt;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1988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&lt;/span&gt;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</a:p>
          <a:p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&lt;/ul&gt;</a:t>
            </a:r>
            <a:endParaRPr lang="en-US" altLang="ko-KR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altLang="ko-KR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A2CC07-23E1-4472-B6C0-6C73CBFF92AF}"/>
              </a:ext>
            </a:extLst>
          </p:cNvPr>
          <p:cNvSpPr txBox="1"/>
          <p:nvPr/>
        </p:nvSpPr>
        <p:spPr>
          <a:xfrm>
            <a:off x="1703512" y="1988840"/>
            <a:ext cx="4680520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&lt;head&gt;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&lt;meta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&lt;title&gt;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visibility </a:t>
            </a:r>
            <a:r>
              <a:rPr lang="ko-KR" alt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프로퍼티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&lt;/title&gt;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en-US" altLang="ko-KR" sz="11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en-US" altLang="ko-KR" sz="11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objArray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getElementsByTagName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"span"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objArray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 {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objArray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getComputedStyle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getPropertyValue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"visibility"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1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ko-KR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"hidden"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"visible"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1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"hidden"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       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&lt;/head&gt;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9303644-4CBB-4555-88FE-74925B162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787" y="1759645"/>
            <a:ext cx="2710304" cy="14447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55DA335-D8F4-4BC0-91AB-55132BCDC9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14641"/>
          <a:stretch/>
        </p:blipFill>
        <p:spPr>
          <a:xfrm>
            <a:off x="8616759" y="1759644"/>
            <a:ext cx="3058603" cy="14447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DF102A8-3F73-4A0C-9379-CCDFA1F48088}"/>
              </a:ext>
            </a:extLst>
          </p:cNvPr>
          <p:cNvSpPr/>
          <p:nvPr/>
        </p:nvSpPr>
        <p:spPr>
          <a:xfrm>
            <a:off x="8052586" y="2276872"/>
            <a:ext cx="419678" cy="29890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259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55640" y="44624"/>
            <a:ext cx="5616624" cy="576064"/>
          </a:xfrm>
        </p:spPr>
        <p:txBody>
          <a:bodyPr/>
          <a:lstStyle/>
          <a:p>
            <a:r>
              <a:rPr lang="en-US" altLang="ko-KR" dirty="0"/>
              <a:t>8</a:t>
            </a:r>
            <a:r>
              <a:rPr lang="ko-KR" altLang="en-US" dirty="0"/>
              <a:t>장의 실습문제 풀이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66646-2C3F-475B-B2D5-611D7369E382}"/>
              </a:ext>
            </a:extLst>
          </p:cNvPr>
          <p:cNvSpPr txBox="1"/>
          <p:nvPr/>
        </p:nvSpPr>
        <p:spPr>
          <a:xfrm>
            <a:off x="1559496" y="908720"/>
            <a:ext cx="9577064" cy="1283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</a:pPr>
            <a:r>
              <a:rPr lang="en-US" altLang="ko-KR" dirty="0"/>
              <a:t>5. </a:t>
            </a:r>
            <a:r>
              <a:rPr lang="ko-KR" altLang="en-US" dirty="0"/>
              <a:t>동일한 카드 </a:t>
            </a:r>
            <a:r>
              <a:rPr lang="en-US" altLang="ko-KR" dirty="0"/>
              <a:t>4</a:t>
            </a:r>
            <a:r>
              <a:rPr lang="ko-KR" altLang="en-US" dirty="0"/>
              <a:t>장이 </a:t>
            </a:r>
            <a:r>
              <a:rPr lang="ko-KR" altLang="en-US" dirty="0" err="1"/>
              <a:t>겹쳐있어</a:t>
            </a:r>
            <a:r>
              <a:rPr lang="ko-KR" altLang="en-US" dirty="0"/>
              <a:t> 맨 위에 카드만 보인다</a:t>
            </a:r>
            <a:r>
              <a:rPr lang="en-US" altLang="ko-KR" dirty="0"/>
              <a:t>. </a:t>
            </a:r>
            <a:r>
              <a:rPr lang="ko-KR" altLang="en-US" dirty="0"/>
              <a:t>이것은 각 카드의 </a:t>
            </a:r>
            <a:r>
              <a:rPr lang="en-US" altLang="ko-KR" dirty="0"/>
              <a:t>z-index </a:t>
            </a:r>
            <a:r>
              <a:rPr lang="ko-KR" altLang="en-US" dirty="0"/>
              <a:t>스타일 프로퍼티 값을 다르게 설정한 것이다</a:t>
            </a:r>
            <a:r>
              <a:rPr lang="en-US" altLang="ko-KR" dirty="0"/>
              <a:t>. </a:t>
            </a:r>
            <a:r>
              <a:rPr lang="ko-KR" altLang="en-US" dirty="0"/>
              <a:t>카드 이미지를 클릭하면 클릭된 카드가 맨 아래로 가고 바로 아래의 카드가 나타나도록 자바스크립트로 코딩하라</a:t>
            </a:r>
            <a:r>
              <a:rPr lang="en-US" altLang="ko-KR" dirty="0"/>
              <a:t>.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DFEC66-59CF-4ECA-81C4-1293B6FC2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2485952"/>
            <a:ext cx="1121894" cy="12241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7482CE-2A62-4F95-9EB7-F2B3AF453556}"/>
              </a:ext>
            </a:extLst>
          </p:cNvPr>
          <p:cNvSpPr txBox="1"/>
          <p:nvPr/>
        </p:nvSpPr>
        <p:spPr>
          <a:xfrm>
            <a:off x="7248128" y="2552273"/>
            <a:ext cx="4320480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z-index, left, top </a:t>
            </a:r>
            <a:r>
              <a:rPr lang="ko-KR" alt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모두 초기화</a:t>
            </a:r>
            <a:endParaRPr lang="ko-KR" alt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imgArray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getElementsByTagName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imgArray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 {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imgArray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zIndex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"10px"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"20px"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onclick </a:t>
            </a:r>
            <a:r>
              <a:rPr lang="ko-KR" altLang="en-US" sz="11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리스너</a:t>
            </a:r>
            <a:r>
              <a:rPr lang="ko-KR" alt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등록</a:t>
            </a:r>
            <a:endParaRPr lang="ko-KR" alt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imgArray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 {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imgArray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zIndex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zIndex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%= 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imgArray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   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69C083-BBEF-49CB-AE9C-1CDE0B2BFEAA}"/>
              </a:ext>
            </a:extLst>
          </p:cNvPr>
          <p:cNvSpPr txBox="1"/>
          <p:nvPr/>
        </p:nvSpPr>
        <p:spPr>
          <a:xfrm>
            <a:off x="2885906" y="2636912"/>
            <a:ext cx="6136912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&lt;html&gt;&lt;head&gt;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&lt;meta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&lt;title&gt;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z-index </a:t>
            </a:r>
            <a:r>
              <a:rPr lang="ko-KR" alt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스타일 프로퍼티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&lt;/title&gt;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en-US" altLang="ko-KR" sz="11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en-US" altLang="ko-KR" sz="11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&lt;/head&gt;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&lt;h3&gt;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z-index </a:t>
            </a:r>
            <a:r>
              <a:rPr lang="ko-KR" alt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스타일 프로퍼티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&lt;/h3&gt;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"media/spade-A.png"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"100"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"140"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스페이드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"media/spade-2.png"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"100"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"140"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스페이드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"media/spade-3.png"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"100"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"140"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스페이드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"media/spade-7.png"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"100"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"140"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스페이드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7"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2879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55640" y="44624"/>
            <a:ext cx="5616624" cy="576064"/>
          </a:xfrm>
        </p:spPr>
        <p:txBody>
          <a:bodyPr/>
          <a:lstStyle/>
          <a:p>
            <a:r>
              <a:rPr lang="en-US" altLang="ko-KR" dirty="0"/>
              <a:t>8</a:t>
            </a:r>
            <a:r>
              <a:rPr lang="ko-KR" altLang="en-US" dirty="0"/>
              <a:t>장의 실습문제 풀이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66646-2C3F-475B-B2D5-611D7369E382}"/>
              </a:ext>
            </a:extLst>
          </p:cNvPr>
          <p:cNvSpPr txBox="1"/>
          <p:nvPr/>
        </p:nvSpPr>
        <p:spPr>
          <a:xfrm>
            <a:off x="1559496" y="908720"/>
            <a:ext cx="9577064" cy="1283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</a:pPr>
            <a:r>
              <a:rPr lang="en-US" altLang="ko-KR" dirty="0"/>
              <a:t>6. DOM </a:t>
            </a:r>
            <a:r>
              <a:rPr lang="ko-KR" altLang="en-US" dirty="0"/>
              <a:t>객체의 </a:t>
            </a:r>
            <a:r>
              <a:rPr lang="en-US" altLang="ko-KR" dirty="0" err="1"/>
              <a:t>innerHTML</a:t>
            </a:r>
            <a:r>
              <a:rPr lang="en-US" altLang="ko-KR" dirty="0"/>
              <a:t> </a:t>
            </a:r>
            <a:r>
              <a:rPr lang="ko-KR" altLang="en-US" dirty="0"/>
              <a:t>프로퍼티를 다루는 연습을 해보자</a:t>
            </a:r>
            <a:r>
              <a:rPr lang="en-US" altLang="ko-KR" dirty="0"/>
              <a:t>. </a:t>
            </a:r>
            <a:r>
              <a:rPr lang="ko-KR" altLang="en-US" dirty="0"/>
              <a:t>다음과 같이 </a:t>
            </a:r>
            <a:r>
              <a:rPr lang="en-US" altLang="ko-KR" dirty="0"/>
              <a:t>&lt;p&gt;&lt;/p&gt;</a:t>
            </a:r>
            <a:r>
              <a:rPr lang="ko-KR" altLang="en-US" dirty="0"/>
              <a:t>태그로 출력된 텍스트에 마우스를 클릭하면 </a:t>
            </a:r>
            <a:r>
              <a:rPr lang="en-US" altLang="ko-KR" dirty="0"/>
              <a:t>prompt() </a:t>
            </a:r>
            <a:r>
              <a:rPr lang="ko-KR" altLang="en-US" dirty="0"/>
              <a:t>창을 출력하고 사용자가 입력한 </a:t>
            </a:r>
            <a:r>
              <a:rPr lang="en-US" altLang="ko-KR" dirty="0"/>
              <a:t>HTML </a:t>
            </a:r>
            <a:r>
              <a:rPr lang="ko-KR" altLang="en-US" dirty="0"/>
              <a:t>텍스트로 </a:t>
            </a:r>
            <a:r>
              <a:rPr lang="en-US" altLang="ko-KR" dirty="0"/>
              <a:t>&lt;p&gt;</a:t>
            </a:r>
            <a:r>
              <a:rPr lang="ko-KR" altLang="en-US" dirty="0"/>
              <a:t>태그의 내용을 바꾸는 웹 페이지를 작성하라</a:t>
            </a:r>
            <a:r>
              <a:rPr lang="en-US" altLang="ko-KR" dirty="0"/>
              <a:t>.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F6FD3B-7428-4919-B29A-5E639B051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292" y="2020968"/>
            <a:ext cx="2895308" cy="13726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F816DD-A619-4026-8926-4CF859D30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1292" y="3628381"/>
            <a:ext cx="2895308" cy="13071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C0A4DE1-A1FA-4D20-BCCB-D7E4E5394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1036" y="5212595"/>
            <a:ext cx="2875564" cy="11559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8F0323F-6677-4690-9C63-16BDA8C57812}"/>
              </a:ext>
            </a:extLst>
          </p:cNvPr>
          <p:cNvSpPr txBox="1"/>
          <p:nvPr/>
        </p:nvSpPr>
        <p:spPr>
          <a:xfrm>
            <a:off x="2567467" y="2454012"/>
            <a:ext cx="5040560" cy="4293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5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&lt;html&gt;&lt;head&gt;</a:t>
            </a:r>
            <a:endParaRPr lang="en-US" altLang="ko-KR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&lt;meta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5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&lt;title&gt;</a:t>
            </a:r>
            <a:r>
              <a:rPr lang="en-US" altLang="ko-K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&lt;/title&gt;</a:t>
            </a:r>
            <a:endParaRPr lang="en-US" altLang="ko-KR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5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changeInnerHTML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05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"HTML </a:t>
            </a:r>
            <a:r>
              <a:rPr lang="ko-KR" altLang="en-US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텍스트 혹은 그냥 텍스트를 </a:t>
            </a:r>
            <a:r>
              <a:rPr lang="ko-KR" altLang="en-US" sz="105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입력하세</a:t>
            </a:r>
            <a:r>
              <a:rPr lang="en-US" altLang="ko-KR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0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ko-KR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|| </a:t>
            </a:r>
            <a:r>
              <a:rPr lang="en-US" altLang="ko-KR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0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&lt;/head&gt;</a:t>
            </a:r>
            <a:endParaRPr lang="en-US" altLang="ko-KR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&lt;h3&gt;</a:t>
            </a:r>
            <a:r>
              <a:rPr lang="en-US" altLang="ko-K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&lt;/h3&gt;</a:t>
            </a:r>
            <a:endParaRPr lang="en-US" altLang="ko-KR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5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endParaRPr lang="en-US" altLang="ko-KR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5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5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changeInnerHTML</a:t>
            </a:r>
            <a:r>
              <a:rPr lang="en-US" altLang="ko-KR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(this)"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ko-KR" alt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이번 여름에는 어디로 여행을 갈까요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altLang="ko-KR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" name="화살표: 오른쪽으로 구부러짐 27">
            <a:extLst>
              <a:ext uri="{FF2B5EF4-FFF2-40B4-BE49-F238E27FC236}">
                <a16:creationId xmlns:a16="http://schemas.microsoft.com/office/drawing/2014/main" id="{FBD52363-20C9-4FC9-960F-F9CCA2D8B71B}"/>
              </a:ext>
            </a:extLst>
          </p:cNvPr>
          <p:cNvSpPr/>
          <p:nvPr/>
        </p:nvSpPr>
        <p:spPr>
          <a:xfrm>
            <a:off x="7896200" y="2866336"/>
            <a:ext cx="576064" cy="1008112"/>
          </a:xfrm>
          <a:prstGeom prst="curv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화살표: 오른쪽으로 구부러짐 28">
            <a:extLst>
              <a:ext uri="{FF2B5EF4-FFF2-40B4-BE49-F238E27FC236}">
                <a16:creationId xmlns:a16="http://schemas.microsoft.com/office/drawing/2014/main" id="{3C9D8209-643C-41B0-BDE9-84B816E5877F}"/>
              </a:ext>
            </a:extLst>
          </p:cNvPr>
          <p:cNvSpPr/>
          <p:nvPr/>
        </p:nvSpPr>
        <p:spPr>
          <a:xfrm>
            <a:off x="7960714" y="4535506"/>
            <a:ext cx="576064" cy="1008112"/>
          </a:xfrm>
          <a:prstGeom prst="curv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015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55640" y="44624"/>
            <a:ext cx="5616624" cy="576064"/>
          </a:xfrm>
        </p:spPr>
        <p:txBody>
          <a:bodyPr/>
          <a:lstStyle/>
          <a:p>
            <a:r>
              <a:rPr lang="en-US" altLang="ko-KR" dirty="0"/>
              <a:t>8</a:t>
            </a:r>
            <a:r>
              <a:rPr lang="ko-KR" altLang="en-US" dirty="0"/>
              <a:t>장의 실습문제 풀이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66646-2C3F-475B-B2D5-611D7369E382}"/>
              </a:ext>
            </a:extLst>
          </p:cNvPr>
          <p:cNvSpPr txBox="1"/>
          <p:nvPr/>
        </p:nvSpPr>
        <p:spPr>
          <a:xfrm>
            <a:off x="1559496" y="908720"/>
            <a:ext cx="9577064" cy="452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</a:pPr>
            <a:r>
              <a:rPr lang="en-US" altLang="ko-KR" b="1" dirty="0"/>
              <a:t>7. </a:t>
            </a:r>
            <a:r>
              <a:rPr lang="ko-KR" altLang="en-US" b="1" dirty="0"/>
              <a:t>이미지를 클릭할 때 마다 </a:t>
            </a:r>
            <a:r>
              <a:rPr lang="en-US" altLang="ko-KR" b="1" dirty="0"/>
              <a:t>90</a:t>
            </a:r>
            <a:r>
              <a:rPr lang="ko-KR" altLang="en-US" b="1" dirty="0" err="1"/>
              <a:t>도씩</a:t>
            </a:r>
            <a:r>
              <a:rPr lang="ko-KR" altLang="en-US" b="1" dirty="0"/>
              <a:t> 회전시키는 웹 페이지를 작성하라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48581D-588C-4AB0-AF79-79D6D0EA6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3" y="1700808"/>
            <a:ext cx="2028983" cy="17415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0010AD4-35B2-4CD4-A2D5-28EC3B1B9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04" y="3524806"/>
            <a:ext cx="2229814" cy="15603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CB9BAF-F23E-4DE2-A5E0-C1785C7D83B4}"/>
              </a:ext>
            </a:extLst>
          </p:cNvPr>
          <p:cNvSpPr txBox="1"/>
          <p:nvPr/>
        </p:nvSpPr>
        <p:spPr>
          <a:xfrm>
            <a:off x="4943872" y="1556792"/>
            <a:ext cx="5184576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&lt;html&gt;&lt;head&gt;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&lt;meta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&lt;title&gt;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transform:rotate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&lt;/title&gt;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"rotate("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"deg)"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+=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%=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360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&lt;/head&gt;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&lt;h3&gt;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클릭하면 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도 회전합니다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&lt;/h3&gt;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"media/spongebob.png"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"100"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"100"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"animation"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(this)"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867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innerHTML</a:t>
            </a:r>
            <a:r>
              <a:rPr lang="en-US" altLang="ko-KR" dirty="0"/>
              <a:t> </a:t>
            </a:r>
            <a:r>
              <a:rPr lang="ko-KR" altLang="en-US" dirty="0" err="1"/>
              <a:t>프로퍼티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innerHTML</a:t>
            </a:r>
            <a:r>
              <a:rPr lang="en-US" altLang="ko-KR" dirty="0"/>
              <a:t> </a:t>
            </a:r>
            <a:r>
              <a:rPr lang="ko-KR" altLang="en-US" dirty="0" err="1"/>
              <a:t>프로퍼티</a:t>
            </a:r>
            <a:endParaRPr lang="en-US" altLang="ko-KR" dirty="0"/>
          </a:p>
          <a:p>
            <a:pPr lvl="1"/>
            <a:r>
              <a:rPr lang="ko-KR" altLang="en-US" dirty="0"/>
              <a:t>시작 태그와 종료 태그 사이에 들어 있는 </a:t>
            </a:r>
            <a:r>
              <a:rPr lang="en-US" altLang="ko-KR" dirty="0"/>
              <a:t>HTML </a:t>
            </a:r>
            <a:r>
              <a:rPr lang="ko-KR" altLang="en-US" dirty="0" err="1"/>
              <a:t>콘텐츠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innerHTML</a:t>
            </a:r>
            <a:r>
              <a:rPr lang="ko-KR" altLang="en-US" dirty="0"/>
              <a:t> </a:t>
            </a:r>
            <a:r>
              <a:rPr lang="ko-KR" altLang="en-US" dirty="0" err="1"/>
              <a:t>프로퍼티</a:t>
            </a:r>
            <a:r>
              <a:rPr lang="en-US" altLang="ko-KR" dirty="0"/>
              <a:t> </a:t>
            </a:r>
            <a:r>
              <a:rPr lang="ko-KR" altLang="en-US" dirty="0"/>
              <a:t>수정 </a:t>
            </a:r>
            <a:r>
              <a:rPr lang="en-US" altLang="ko-KR" dirty="0"/>
              <a:t>-&gt; HTML </a:t>
            </a:r>
            <a:r>
              <a:rPr lang="ko-KR" altLang="en-US" dirty="0"/>
              <a:t>태그의 </a:t>
            </a:r>
            <a:r>
              <a:rPr lang="ko-KR" altLang="en-US" dirty="0" err="1"/>
              <a:t>콘텐츠</a:t>
            </a:r>
            <a:r>
              <a:rPr lang="ko-KR" altLang="en-US" dirty="0"/>
              <a:t> 변경</a:t>
            </a:r>
          </a:p>
          <a:p>
            <a:pPr lvl="1"/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3131894" y="1772816"/>
            <a:ext cx="5040560" cy="1126843"/>
            <a:chOff x="1547664" y="2207313"/>
            <a:chExt cx="5040560" cy="1108098"/>
          </a:xfrm>
        </p:grpSpPr>
        <p:sp>
          <p:nvSpPr>
            <p:cNvPr id="5" name="직사각형 4"/>
            <p:cNvSpPr/>
            <p:nvPr/>
          </p:nvSpPr>
          <p:spPr>
            <a:xfrm>
              <a:off x="1547664" y="2207313"/>
              <a:ext cx="5040560" cy="110809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91680" y="2247355"/>
              <a:ext cx="3213535" cy="95410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defTabSz="180000"/>
              <a:r>
                <a:rPr lang="en-US" altLang="ko-KR" sz="1400" dirty="0"/>
                <a:t>&lt;p id="</a:t>
              </a:r>
              <a:r>
                <a:rPr lang="en-US" altLang="ko-KR" sz="1400" dirty="0" err="1"/>
                <a:t>firstP</a:t>
              </a:r>
              <a:r>
                <a:rPr lang="en-US" altLang="ko-KR" sz="1400" dirty="0"/>
                <a:t>" style="</a:t>
              </a:r>
              <a:r>
                <a:rPr lang="en-US" altLang="ko-KR" sz="1400" dirty="0" err="1"/>
                <a:t>color:blue</a:t>
              </a:r>
              <a:r>
                <a:rPr lang="en-US" altLang="ko-KR" sz="1400" dirty="0"/>
                <a:t>"&gt;</a:t>
              </a:r>
            </a:p>
            <a:p>
              <a:pPr defTabSz="180000"/>
              <a:r>
                <a:rPr lang="en-US" altLang="ko-KR" sz="1400" dirty="0">
                  <a:solidFill>
                    <a:srgbClr val="0070C0"/>
                  </a:solidFill>
                </a:rPr>
                <a:t>	</a:t>
              </a:r>
              <a:r>
                <a:rPr lang="ko-KR" altLang="en-US" sz="1400" dirty="0"/>
                <a:t>이것은</a:t>
              </a:r>
              <a:r>
                <a:rPr lang="en-US" altLang="ko-KR" sz="1400" dirty="0"/>
                <a:t>&lt;span style="</a:t>
              </a:r>
              <a:r>
                <a:rPr lang="en-US" altLang="ko-KR" sz="1400" dirty="0" err="1"/>
                <a:t>color:red</a:t>
              </a:r>
              <a:r>
                <a:rPr lang="en-US" altLang="ko-KR" sz="1400" dirty="0"/>
                <a:t>"&gt;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ko-KR" altLang="en-US" sz="1400" dirty="0"/>
                <a:t>문</a:t>
              </a:r>
              <a:r>
                <a:rPr lang="en-US" altLang="ko-KR" sz="1400" dirty="0"/>
                <a:t>	</a:t>
              </a:r>
              <a:r>
                <a:rPr lang="ko-KR" altLang="en-US" sz="1400" dirty="0"/>
                <a:t>장입니다</a:t>
              </a:r>
              <a:r>
                <a:rPr lang="en-US" altLang="ko-KR" sz="1400" dirty="0"/>
                <a:t>.&lt;/span&gt;</a:t>
              </a:r>
            </a:p>
            <a:p>
              <a:pPr defTabSz="180000"/>
              <a:r>
                <a:rPr lang="en-US" altLang="ko-KR" sz="1400" dirty="0"/>
                <a:t>&lt;/p&gt;</a:t>
              </a:r>
              <a:endParaRPr lang="ko-KR" alt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64088" y="2571174"/>
              <a:ext cx="975416" cy="306467"/>
            </a:xfrm>
            <a:prstGeom prst="wedgeRoundRectCallout">
              <a:avLst>
                <a:gd name="adj1" fmla="val -137163"/>
                <a:gd name="adj2" fmla="val -844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/>
                <a:t>innerHTML</a:t>
              </a:r>
              <a:r>
                <a:rPr lang="en-US" altLang="ko-KR" sz="1200" dirty="0"/>
                <a:t> </a:t>
              </a:r>
              <a:endParaRPr lang="ko-KR" altLang="en-US" sz="12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952888" y="2501933"/>
              <a:ext cx="2664296" cy="4867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ko-KR" altLang="en-US" sz="1400" dirty="0">
                  <a:solidFill>
                    <a:schemeClr val="accent2">
                      <a:lumMod val="75000"/>
                    </a:schemeClr>
                  </a:solidFill>
                </a:rPr>
                <a:t>여기에</a:t>
              </a:r>
              <a:r>
                <a:rPr lang="en-US" altLang="ko-KR" sz="1400" dirty="0">
                  <a:solidFill>
                    <a:schemeClr val="accent2">
                      <a:lumMod val="75000"/>
                    </a:schemeClr>
                  </a:solidFill>
                </a:rPr>
                <a:t>&lt;span style="</a:t>
              </a:r>
              <a:r>
                <a:rPr lang="en-US" altLang="ko-KR" sz="1400" dirty="0" err="1">
                  <a:solidFill>
                    <a:schemeClr val="accent2">
                      <a:lumMod val="75000"/>
                    </a:schemeClr>
                  </a:solidFill>
                </a:rPr>
                <a:t>color:red</a:t>
              </a:r>
              <a:r>
                <a:rPr lang="en-US" altLang="ko-KR" sz="1400" dirty="0">
                  <a:solidFill>
                    <a:schemeClr val="accent2">
                      <a:lumMod val="75000"/>
                    </a:schemeClr>
                  </a:solidFill>
                </a:rPr>
                <a:t>"&gt;</a:t>
              </a:r>
            </a:p>
            <a:p>
              <a:r>
                <a:rPr lang="ko-KR" altLang="en-US" sz="1400" dirty="0">
                  <a:solidFill>
                    <a:schemeClr val="accent2">
                      <a:lumMod val="75000"/>
                    </a:schemeClr>
                  </a:solidFill>
                </a:rPr>
                <a:t>클릭하세요</a:t>
              </a:r>
              <a:r>
                <a:rPr lang="en-US" altLang="ko-KR" sz="1400" dirty="0">
                  <a:solidFill>
                    <a:schemeClr val="accent2">
                      <a:lumMod val="75000"/>
                    </a:schemeClr>
                  </a:solidFill>
                </a:rPr>
                <a:t>.&lt;/span&gt;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3131894" y="3789040"/>
            <a:ext cx="5112568" cy="1892854"/>
            <a:chOff x="1691680" y="4103545"/>
            <a:chExt cx="5112568" cy="1892854"/>
          </a:xfrm>
        </p:grpSpPr>
        <p:grpSp>
          <p:nvGrpSpPr>
            <p:cNvPr id="8" name="그룹 7"/>
            <p:cNvGrpSpPr/>
            <p:nvPr/>
          </p:nvGrpSpPr>
          <p:grpSpPr>
            <a:xfrm>
              <a:off x="1718483" y="5042292"/>
              <a:ext cx="5040560" cy="954107"/>
              <a:chOff x="1619672" y="5058367"/>
              <a:chExt cx="5040560" cy="954107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1619672" y="5058367"/>
                <a:ext cx="5040560" cy="954107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defTabSz="180000"/>
                <a:r>
                  <a:rPr lang="en-US" altLang="ko-KR" sz="1400" dirty="0"/>
                  <a:t>&lt;p id="</a:t>
                </a:r>
                <a:r>
                  <a:rPr lang="en-US" altLang="ko-KR" sz="1400" dirty="0" err="1"/>
                  <a:t>firstP</a:t>
                </a:r>
                <a:r>
                  <a:rPr lang="en-US" altLang="ko-KR" sz="1400" dirty="0"/>
                  <a:t>" style="</a:t>
                </a:r>
                <a:r>
                  <a:rPr lang="en-US" altLang="ko-KR" sz="1400" dirty="0" err="1"/>
                  <a:t>color:blue</a:t>
                </a:r>
                <a:r>
                  <a:rPr lang="en-US" altLang="ko-KR" sz="1400" dirty="0"/>
                  <a:t>"&gt;</a:t>
                </a:r>
              </a:p>
              <a:p>
                <a:pPr defTabSz="180000"/>
                <a:r>
                  <a:rPr lang="en-US" altLang="ko-KR" sz="1400" dirty="0">
                    <a:solidFill>
                      <a:srgbClr val="0070C0"/>
                    </a:solidFill>
                  </a:rPr>
                  <a:t>	</a:t>
                </a:r>
                <a:r>
                  <a:rPr lang="ko-KR" altLang="en-US" sz="1400" dirty="0"/>
                  <a:t>이것은</a:t>
                </a:r>
                <a:r>
                  <a:rPr lang="en-US" altLang="ko-KR" sz="1400" dirty="0"/>
                  <a:t>&lt;span style="</a:t>
                </a:r>
                <a:r>
                  <a:rPr lang="en-US" altLang="ko-KR" sz="1400" dirty="0" err="1"/>
                  <a:t>color:red</a:t>
                </a:r>
                <a:r>
                  <a:rPr lang="en-US" altLang="ko-KR" sz="1400" dirty="0"/>
                  <a:t>"&gt;</a:t>
                </a:r>
              </a:p>
              <a:p>
                <a:pPr defTabSz="180000"/>
                <a:r>
                  <a:rPr lang="en-US" altLang="ko-KR" sz="1400" dirty="0"/>
                  <a:t>	</a:t>
                </a:r>
                <a:r>
                  <a:rPr lang="ko-KR" altLang="en-US" sz="1400" dirty="0"/>
                  <a:t>문</a:t>
                </a:r>
                <a:r>
                  <a:rPr lang="en-US" altLang="ko-KR" sz="1400" dirty="0"/>
                  <a:t>	</a:t>
                </a:r>
                <a:r>
                  <a:rPr lang="ko-KR" altLang="en-US" sz="1400" dirty="0"/>
                  <a:t>장입니다</a:t>
                </a:r>
                <a:r>
                  <a:rPr lang="en-US" altLang="ko-KR" sz="1400" dirty="0"/>
                  <a:t>.&lt;/span&gt;</a:t>
                </a:r>
              </a:p>
              <a:p>
                <a:pPr defTabSz="180000"/>
                <a:r>
                  <a:rPr lang="en-US" altLang="ko-KR" sz="1400" dirty="0"/>
                  <a:t>&lt;/p&gt;</a:t>
                </a:r>
                <a:endParaRPr lang="ko-KR" altLang="en-US" sz="1400" dirty="0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1835696" y="5302468"/>
                <a:ext cx="2664296" cy="486730"/>
              </a:xfrm>
              <a:prstGeom prst="rect">
                <a:avLst/>
              </a:prstGeom>
              <a:solidFill>
                <a:srgbClr val="DCF0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36000" bIns="0" rtlCol="0" anchor="ctr"/>
              <a:lstStyle/>
              <a:p>
                <a:pPr fontAlgn="base" latinLnBrk="0"/>
                <a:r>
                  <a:rPr lang="ko-KR" altLang="en-US" sz="1400" dirty="0">
                    <a:solidFill>
                      <a:schemeClr val="accent2">
                        <a:lumMod val="75000"/>
                      </a:schemeClr>
                    </a:solidFill>
                  </a:rPr>
                  <a:t>나의 </a:t>
                </a:r>
                <a:r>
                  <a:rPr lang="en-US" altLang="ko-KR" sz="1400" dirty="0">
                    <a:solidFill>
                      <a:schemeClr val="accent2">
                        <a:lumMod val="75000"/>
                      </a:schemeClr>
                    </a:solidFill>
                  </a:rPr>
                  <a:t>&lt;</a:t>
                </a:r>
                <a:r>
                  <a:rPr lang="en-US" altLang="ko-KR" sz="1400" dirty="0" err="1">
                    <a:solidFill>
                      <a:schemeClr val="accent2">
                        <a:lumMod val="75000"/>
                      </a:schemeClr>
                    </a:solidFill>
                  </a:rPr>
                  <a:t>img</a:t>
                </a:r>
                <a:r>
                  <a:rPr lang="en-US" altLang="ko-KR" sz="1400" dirty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:r>
                  <a:rPr lang="en-US" altLang="ko-KR" sz="1400" dirty="0" err="1">
                    <a:solidFill>
                      <a:schemeClr val="accent2">
                        <a:lumMod val="75000"/>
                      </a:schemeClr>
                    </a:solidFill>
                  </a:rPr>
                  <a:t>src</a:t>
                </a:r>
                <a:r>
                  <a:rPr lang="en-US" altLang="ko-KR" sz="1400" dirty="0">
                    <a:solidFill>
                      <a:schemeClr val="accent2">
                        <a:lumMod val="75000"/>
                      </a:schemeClr>
                    </a:solidFill>
                  </a:rPr>
                  <a:t>=‘puppy.jpg’&gt; </a:t>
                </a:r>
                <a:r>
                  <a:rPr lang="ko-KR" altLang="en-US" sz="1400" dirty="0">
                    <a:solidFill>
                      <a:schemeClr val="accent2">
                        <a:lumMod val="75000"/>
                      </a:schemeClr>
                    </a:solidFill>
                  </a:rPr>
                  <a:t>강아지입니다</a:t>
                </a:r>
                <a:r>
                  <a:rPr lang="en-US" altLang="ko-KR" sz="1400" dirty="0">
                    <a:solidFill>
                      <a:schemeClr val="accent2">
                        <a:lumMod val="75000"/>
                      </a:schemeClr>
                    </a:solidFill>
                  </a:rPr>
                  <a:t>.</a:t>
                </a:r>
              </a:p>
            </p:txBody>
          </p:sp>
        </p:grpSp>
        <p:sp>
          <p:nvSpPr>
            <p:cNvPr id="43" name="아래쪽 화살표 42"/>
            <p:cNvSpPr/>
            <p:nvPr/>
          </p:nvSpPr>
          <p:spPr>
            <a:xfrm>
              <a:off x="3995936" y="4762854"/>
              <a:ext cx="216024" cy="216024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691680" y="4103545"/>
              <a:ext cx="5112568" cy="523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fontAlgn="base" latinLnBrk="0"/>
              <a:r>
                <a:rPr lang="en-US" altLang="ko-KR" sz="1400" dirty="0"/>
                <a:t>let p = </a:t>
              </a:r>
              <a:r>
                <a:rPr lang="en-US" altLang="ko-KR" sz="1400" dirty="0" err="1"/>
                <a:t>document.getElementById</a:t>
              </a:r>
              <a:r>
                <a:rPr lang="en-US" altLang="ko-KR" sz="1400" dirty="0"/>
                <a:t>("</a:t>
              </a:r>
              <a:r>
                <a:rPr lang="en-US" altLang="ko-KR" sz="1400" dirty="0" err="1"/>
                <a:t>firstP</a:t>
              </a:r>
              <a:r>
                <a:rPr lang="en-US" altLang="ko-KR" sz="1400" dirty="0"/>
                <a:t>"); </a:t>
              </a:r>
            </a:p>
            <a:p>
              <a:pPr fontAlgn="base" latinLnBrk="0"/>
              <a:r>
                <a:rPr lang="en-US" altLang="ko-KR" sz="1400" dirty="0" err="1"/>
                <a:t>p.innerHTML</a:t>
              </a:r>
              <a:r>
                <a:rPr lang="en-US" altLang="ko-KR" sz="1400" dirty="0"/>
                <a:t>= “</a:t>
              </a:r>
              <a:r>
                <a:rPr lang="ko-KR" altLang="en-US" sz="1400" dirty="0"/>
                <a:t>나의 </a:t>
              </a:r>
              <a:r>
                <a:rPr lang="en-US" altLang="ko-KR" sz="1400" dirty="0"/>
                <a:t>&lt;</a:t>
              </a:r>
              <a:r>
                <a:rPr lang="en-US" altLang="ko-KR" sz="1400" dirty="0" err="1"/>
                <a:t>img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src</a:t>
              </a:r>
              <a:r>
                <a:rPr lang="en-US" altLang="ko-KR" sz="1400" dirty="0"/>
                <a:t>=‘puppy.jpg’&gt;</a:t>
              </a:r>
              <a:r>
                <a:rPr lang="ko-KR" altLang="en-US" sz="1400" dirty="0"/>
                <a:t>강아지입니다</a:t>
              </a:r>
              <a:r>
                <a:rPr lang="en-US" altLang="ko-KR" sz="1400" dirty="0"/>
                <a:t>.”;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125067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55640" y="44624"/>
            <a:ext cx="5616624" cy="576064"/>
          </a:xfrm>
        </p:spPr>
        <p:txBody>
          <a:bodyPr/>
          <a:lstStyle/>
          <a:p>
            <a:r>
              <a:rPr lang="en-US" altLang="ko-KR" dirty="0"/>
              <a:t>8</a:t>
            </a:r>
            <a:r>
              <a:rPr lang="ko-KR" altLang="en-US" dirty="0"/>
              <a:t>장의 실습문제 풀이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66646-2C3F-475B-B2D5-611D7369E382}"/>
              </a:ext>
            </a:extLst>
          </p:cNvPr>
          <p:cNvSpPr txBox="1"/>
          <p:nvPr/>
        </p:nvSpPr>
        <p:spPr>
          <a:xfrm>
            <a:off x="983432" y="930451"/>
            <a:ext cx="9577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/>
            <a:r>
              <a:rPr lang="en-US" altLang="ko-KR" dirty="0"/>
              <a:t>9. </a:t>
            </a:r>
            <a:r>
              <a:rPr lang="ko-KR" altLang="en-US" dirty="0"/>
              <a:t>다음은 </a:t>
            </a:r>
            <a:r>
              <a:rPr lang="en-US" altLang="ko-KR" dirty="0"/>
              <a:t>HTML </a:t>
            </a:r>
            <a:r>
              <a:rPr lang="ko-KR" altLang="en-US" dirty="0"/>
              <a:t>페이지와 브라우저의 출력 결과이다</a:t>
            </a:r>
            <a:r>
              <a:rPr lang="en-US" altLang="ko-KR" dirty="0"/>
              <a:t>. </a:t>
            </a:r>
            <a:r>
              <a:rPr lang="en-US" altLang="ko-KR" dirty="0" err="1"/>
              <a:t>Yellowgreen</a:t>
            </a:r>
            <a:r>
              <a:rPr lang="en-US" altLang="ko-KR" dirty="0"/>
              <a:t> </a:t>
            </a:r>
            <a:r>
              <a:rPr lang="ko-KR" altLang="en-US" dirty="0"/>
              <a:t>색으로 칠해진 영역은 </a:t>
            </a:r>
            <a:r>
              <a:rPr lang="en-US" altLang="ko-KR" dirty="0"/>
              <a:t>&lt;</a:t>
            </a:r>
            <a:r>
              <a:rPr lang="en-US" altLang="ko-KR" dirty="0" err="1"/>
              <a:t>ol</a:t>
            </a:r>
            <a:r>
              <a:rPr lang="en-US" altLang="ko-KR" dirty="0"/>
              <a:t>&gt;</a:t>
            </a:r>
            <a:r>
              <a:rPr lang="ko-KR" altLang="en-US" dirty="0"/>
              <a:t>이 출력된 영역이다</a:t>
            </a:r>
            <a:r>
              <a:rPr lang="en-US" altLang="ko-KR" dirty="0"/>
              <a:t>. </a:t>
            </a:r>
            <a:r>
              <a:rPr lang="ko-KR" altLang="en-US" dirty="0"/>
              <a:t>이 영역에 마우스로 클릭하면 다음과 같이 </a:t>
            </a:r>
            <a:r>
              <a:rPr lang="en-US" altLang="ko-KR" dirty="0"/>
              <a:t>prompt()</a:t>
            </a:r>
            <a:r>
              <a:rPr lang="ko-KR" altLang="en-US" dirty="0"/>
              <a:t>함수를 출력하고</a:t>
            </a:r>
            <a:r>
              <a:rPr lang="en-US" altLang="ko-KR" dirty="0"/>
              <a:t>, </a:t>
            </a:r>
            <a:r>
              <a:rPr lang="ko-KR" altLang="en-US" dirty="0"/>
              <a:t>사용자로부터 </a:t>
            </a:r>
            <a:r>
              <a:rPr lang="ko-KR" altLang="en-US" dirty="0" err="1"/>
              <a:t>입력받은</a:t>
            </a:r>
            <a:r>
              <a:rPr lang="ko-KR" altLang="en-US" dirty="0"/>
              <a:t> 문자열로 라면을 끓이는 순서를 하나씩 삽입하는 자바스크립트 코드를 작성하라</a:t>
            </a:r>
            <a:r>
              <a:rPr lang="en-US" altLang="ko-KR" dirty="0"/>
              <a:t>.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20D41A-CE40-4B1B-9B22-E2E3AFAFF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948" y="2392342"/>
            <a:ext cx="2772639" cy="10366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B18FB0-A4AD-475F-8F54-F7702755B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878" y="3573016"/>
            <a:ext cx="2646467" cy="12244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8DD4D15-9FEF-47F3-B1AD-A291A437E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4439" y="5157192"/>
            <a:ext cx="2772639" cy="9860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DF96B1-0089-4C8B-88D5-9B0DB9B75D41}"/>
              </a:ext>
            </a:extLst>
          </p:cNvPr>
          <p:cNvSpPr txBox="1"/>
          <p:nvPr/>
        </p:nvSpPr>
        <p:spPr>
          <a:xfrm>
            <a:off x="6023992" y="1918186"/>
            <a:ext cx="5616624" cy="4455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5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&lt;html&gt;&lt;head&gt;</a:t>
            </a:r>
            <a:endParaRPr lang="en-US" altLang="ko-KR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&lt;meta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5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&lt;title&gt;</a:t>
            </a:r>
            <a:r>
              <a:rPr lang="ko-KR" alt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라면을 끓이는 순서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&lt;/title&gt;</a:t>
            </a:r>
            <a:endParaRPr lang="en-US" altLang="ko-KR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5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addItem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05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라면을 끓이는 순서를 입력하라</a:t>
            </a:r>
            <a:r>
              <a:rPr lang="en-US" altLang="ko-KR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0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ko-KR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|| </a:t>
            </a:r>
            <a:r>
              <a:rPr lang="en-US" altLang="ko-KR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ko-KR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0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liObj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"li"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liObj</a:t>
            </a:r>
            <a:r>
              <a:rPr lang="en-US" altLang="ko-K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liObj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&lt;/head&gt;</a:t>
            </a:r>
            <a:endParaRPr lang="en-US" altLang="ko-KR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&lt;h3&gt;</a:t>
            </a:r>
            <a:r>
              <a:rPr lang="ko-KR" alt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라면을 끓이는 순서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&lt;/h3&gt;</a:t>
            </a:r>
            <a:endParaRPr lang="en-US" altLang="ko-KR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5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5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5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5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5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background-color:yellowgreen</a:t>
            </a:r>
            <a:r>
              <a:rPr lang="en-US" altLang="ko-KR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05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5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addItem</a:t>
            </a:r>
            <a:r>
              <a:rPr lang="en-US" altLang="ko-KR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(this)"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ko-KR" alt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물을 끓인다</a:t>
            </a:r>
            <a:r>
              <a:rPr lang="en-US" altLang="ko-KR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ko-KR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05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5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altLang="ko-KR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3464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55640" y="44624"/>
            <a:ext cx="5616624" cy="576064"/>
          </a:xfrm>
        </p:spPr>
        <p:txBody>
          <a:bodyPr/>
          <a:lstStyle/>
          <a:p>
            <a:r>
              <a:rPr lang="en-US" altLang="ko-KR" dirty="0"/>
              <a:t>8</a:t>
            </a:r>
            <a:r>
              <a:rPr lang="ko-KR" altLang="en-US" dirty="0"/>
              <a:t>장의 실습문제 풀이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66646-2C3F-475B-B2D5-611D7369E382}"/>
              </a:ext>
            </a:extLst>
          </p:cNvPr>
          <p:cNvSpPr txBox="1"/>
          <p:nvPr/>
        </p:nvSpPr>
        <p:spPr>
          <a:xfrm>
            <a:off x="1307468" y="836712"/>
            <a:ext cx="957706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</a:pPr>
            <a:r>
              <a:rPr lang="en-US" altLang="ko-KR" dirty="0"/>
              <a:t>10 </a:t>
            </a:r>
            <a:r>
              <a:rPr lang="ko-KR" altLang="en-US" dirty="0"/>
              <a:t>다음 오른쪽 위 화면에서 </a:t>
            </a:r>
            <a:r>
              <a:rPr lang="ko-KR" altLang="en-US" dirty="0" err="1"/>
              <a:t>답보기</a:t>
            </a:r>
            <a:r>
              <a:rPr lang="ko-KR" altLang="en-US" dirty="0"/>
              <a:t> 버튼을 누르면 아래 화면과 같이 정답이 출력되게 하고</a:t>
            </a:r>
            <a:r>
              <a:rPr lang="en-US" altLang="ko-KR" dirty="0"/>
              <a:t>, </a:t>
            </a:r>
            <a:r>
              <a:rPr lang="ko-KR" altLang="en-US" dirty="0"/>
              <a:t>정답을 다시 클릭하면 정답이 없어지게 코딩하라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5AC54C-470C-4B33-B544-D5E5A4AD3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7533" y="1784995"/>
            <a:ext cx="2560142" cy="17038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D5A1AFE-FA6F-4FB9-BDD8-125C416C1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9424" y="3789040"/>
            <a:ext cx="2511399" cy="19377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104C8C-CB3B-4A2A-B661-10E818CA4E03}"/>
              </a:ext>
            </a:extLst>
          </p:cNvPr>
          <p:cNvSpPr txBox="1"/>
          <p:nvPr/>
        </p:nvSpPr>
        <p:spPr>
          <a:xfrm>
            <a:off x="3261496" y="1792418"/>
            <a:ext cx="6136912" cy="533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&lt;html&gt;&lt;head&gt;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&lt;meta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&lt;title&gt;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DOM </a:t>
            </a:r>
            <a:r>
              <a:rPr lang="ko-KR" alt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객체 동적 삽입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&lt;/title&gt;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addAnswer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parentElement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!= 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lastElementChild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1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newP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"p"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newP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par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parentElement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par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removeChild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};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newP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newP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&lt;/head&gt;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&lt;h3&gt;</a:t>
            </a:r>
            <a:r>
              <a:rPr lang="ko-KR" alt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정답의 동적 삽입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&lt;/h3&gt;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&lt;div&gt;&lt;p&gt;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Q. </a:t>
            </a:r>
            <a:r>
              <a:rPr lang="ko-KR" alt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거울아 </a:t>
            </a:r>
            <a:r>
              <a:rPr lang="ko-KR" alt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거울아</a:t>
            </a:r>
            <a:r>
              <a:rPr lang="ko-KR" alt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세상에서 누가 제일 예쁘니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addAnswer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(this, </a:t>
            </a:r>
            <a:r>
              <a:rPr lang="en-US" altLang="ko-KR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백설공주</a:t>
            </a:r>
            <a:r>
              <a:rPr lang="en-US" altLang="ko-KR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답보기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&lt;div&gt;&lt;p&gt;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Q. </a:t>
            </a:r>
            <a:r>
              <a:rPr lang="ko-KR" alt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죽느냐 사느냐 어떤 것이 문제인가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addAnswer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(this, </a:t>
            </a:r>
            <a:r>
              <a:rPr lang="en-US" altLang="ko-KR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둘다</a:t>
            </a:r>
            <a:r>
              <a:rPr lang="en-US" altLang="ko-KR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답보기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&lt;/button&gt;&lt;/div&gt;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978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55640" y="44624"/>
            <a:ext cx="5616624" cy="576064"/>
          </a:xfrm>
        </p:spPr>
        <p:txBody>
          <a:bodyPr/>
          <a:lstStyle/>
          <a:p>
            <a:r>
              <a:rPr lang="ko-KR" altLang="en-US" dirty="0"/>
              <a:t>여기서 잠깐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9E2A73-646C-4E54-B972-D7F9CA6B225C}"/>
              </a:ext>
            </a:extLst>
          </p:cNvPr>
          <p:cNvSpPr txBox="1"/>
          <p:nvPr/>
        </p:nvSpPr>
        <p:spPr>
          <a:xfrm>
            <a:off x="1919536" y="1052736"/>
            <a:ext cx="950505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000" b="1" dirty="0"/>
              <a:t>전개연산자란</a:t>
            </a:r>
            <a:r>
              <a:rPr lang="en-US" altLang="ko-KR" sz="2000" b="1" dirty="0"/>
              <a:t>?</a:t>
            </a:r>
          </a:p>
          <a:p>
            <a:endParaRPr lang="en-US" altLang="ko-KR" dirty="0"/>
          </a:p>
          <a:p>
            <a:pPr marL="285750" indent="-285750" algn="l" fontAlgn="base">
              <a:buFont typeface="Wingdings" panose="05000000000000000000" pitchFamily="2" charset="2"/>
              <a:buChar char="§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전개 연산자는 배열 또는 객체를 하나하나 넘기는 용도로 사용된다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</a:br>
            <a:endParaRPr lang="ko-KR" altLang="en-US" b="0" i="0" dirty="0">
              <a:solidFill>
                <a:srgbClr val="444444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indent="355600" algn="l" fontAlgn="base" latinLnBrk="0">
              <a:lnSpc>
                <a:spcPts val="2400"/>
              </a:lnSpc>
            </a:pPr>
            <a:r>
              <a:rPr lang="en-US" altLang="ko-KR" b="0" i="0" dirty="0">
                <a:solidFill>
                  <a:srgbClr val="137FB7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const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arr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b="0" i="0" dirty="0">
                <a:solidFill>
                  <a:srgbClr val="A77F7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=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[</a:t>
            </a:r>
            <a:r>
              <a:rPr lang="en-US" altLang="ko-KR" b="0" i="0" dirty="0">
                <a:solidFill>
                  <a:srgbClr val="E5752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en-US" altLang="ko-KR" b="0" i="0" dirty="0">
                <a:solidFill>
                  <a:srgbClr val="E5752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en-US" altLang="ko-KR" b="0" i="0" dirty="0">
                <a:solidFill>
                  <a:srgbClr val="E5752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];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en-US" altLang="ko-KR" b="0" i="0" dirty="0">
                <a:solidFill>
                  <a:srgbClr val="137FB7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let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test_arr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b="0" i="0" dirty="0">
                <a:solidFill>
                  <a:srgbClr val="A77F7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=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[</a:t>
            </a:r>
            <a:r>
              <a:rPr lang="en-US" altLang="ko-KR" b="0" i="0" dirty="0">
                <a:solidFill>
                  <a:srgbClr val="E5752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4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en-US" altLang="ko-KR" b="0" i="0" dirty="0">
                <a:solidFill>
                  <a:srgbClr val="E5752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5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en-US" altLang="ko-KR" b="0" i="0" dirty="0">
                <a:solidFill>
                  <a:srgbClr val="E5752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6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];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en-US" altLang="ko-KR" b="0" i="0" dirty="0">
                <a:solidFill>
                  <a:srgbClr val="137FB7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let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test_arr2 </a:t>
            </a:r>
            <a:r>
              <a:rPr lang="en-US" altLang="ko-KR" b="0" i="0" dirty="0">
                <a:solidFill>
                  <a:srgbClr val="A77F7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=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[</a:t>
            </a:r>
            <a:r>
              <a:rPr lang="en-US" altLang="ko-KR" b="0" i="0" dirty="0">
                <a:solidFill>
                  <a:srgbClr val="E5752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4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en-US" altLang="ko-KR" b="0" i="0" dirty="0">
                <a:solidFill>
                  <a:srgbClr val="E5752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5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en-US" altLang="ko-KR" b="0" i="0" dirty="0">
                <a:solidFill>
                  <a:srgbClr val="E5752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6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];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 </a:t>
            </a:r>
          </a:p>
          <a:p>
            <a:pPr indent="355600" algn="l" fontAlgn="base" latinLnBrk="0">
              <a:lnSpc>
                <a:spcPts val="2400"/>
              </a:lnSpc>
            </a:pPr>
            <a:endParaRPr lang="en-US" altLang="ko-KR" b="0" i="0" dirty="0">
              <a:solidFill>
                <a:srgbClr val="00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indent="355600" algn="l" fontAlgn="base" latinLnBrk="0">
              <a:lnSpc>
                <a:spcPts val="2400"/>
              </a:lnSpc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test_arr</a:t>
            </a:r>
            <a:r>
              <a:rPr lang="en-US" altLang="ko-KR" b="0" i="0" dirty="0" err="1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en-US" altLang="ko-KR" b="0" i="0" dirty="0" err="1">
                <a:solidFill>
                  <a:srgbClr val="DF4A6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push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arr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);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</a:p>
          <a:p>
            <a:pPr indent="355600" algn="l" fontAlgn="base" latinLnBrk="0">
              <a:lnSpc>
                <a:spcPts val="2400"/>
              </a:lnSpc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console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en-US" altLang="ko-KR" b="0" i="0" dirty="0">
                <a:solidFill>
                  <a:srgbClr val="DF4A6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log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test_arr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);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b="0" i="0" dirty="0">
                <a:solidFill>
                  <a:srgbClr val="70809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//[4, 5, 6, [1, 2, 3]]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</a:p>
          <a:p>
            <a:pPr indent="355600" algn="l" fontAlgn="base" latinLnBrk="0">
              <a:lnSpc>
                <a:spcPts val="2400"/>
              </a:lnSpc>
            </a:pPr>
            <a:endParaRPr lang="en-US" altLang="ko-KR" b="0" i="0" dirty="0">
              <a:solidFill>
                <a:srgbClr val="00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indent="355600" algn="l" fontAlgn="base" latinLnBrk="0">
              <a:lnSpc>
                <a:spcPts val="2400"/>
              </a:lnSpc>
            </a:pPr>
            <a:r>
              <a:rPr lang="en-US" altLang="ko-KR" b="0" i="0" dirty="0">
                <a:solidFill>
                  <a:srgbClr val="70809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//ES6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이후</a:t>
            </a:r>
            <a:endParaRPr lang="en-US" altLang="ko-KR" b="0" i="0" dirty="0">
              <a:solidFill>
                <a:srgbClr val="00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indent="355600" algn="l" fontAlgn="base" latinLnBrk="0">
              <a:lnSpc>
                <a:spcPts val="2400"/>
              </a:lnSpc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test_arr2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en-US" altLang="ko-KR" b="0" i="0" dirty="0">
                <a:solidFill>
                  <a:srgbClr val="DF4A6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push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b="0" i="0" dirty="0">
                <a:solidFill>
                  <a:srgbClr val="A77F7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...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arr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);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</a:p>
          <a:p>
            <a:pPr indent="355600" algn="l" fontAlgn="base" latinLnBrk="0">
              <a:lnSpc>
                <a:spcPts val="2400"/>
              </a:lnSpc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console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en-US" altLang="ko-KR" b="0" i="0" dirty="0">
                <a:solidFill>
                  <a:srgbClr val="DF4A6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log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test_arr2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);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b="0" i="0" dirty="0">
                <a:solidFill>
                  <a:srgbClr val="70809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//[4, 5, 6, 1, 2, 3]</a:t>
            </a:r>
          </a:p>
          <a:p>
            <a:pPr algn="l" fontAlgn="base" latinLnBrk="0"/>
            <a:endParaRPr lang="en-US" altLang="ko-KR" b="0" i="0" dirty="0">
              <a:solidFill>
                <a:srgbClr val="00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push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를 이용할 때 전개 연산자를 사용하지 않은 코드는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array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전체가 들어가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차원 배열이 되었지만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전개 연산자를 사용하게 되면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array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내부의 요소 하나하나가 삽입이 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b="0" i="0" dirty="0">
              <a:solidFill>
                <a:srgbClr val="444444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l" fontAlgn="base"/>
            <a:r>
              <a:rPr lang="ko-KR" altLang="en-US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​</a:t>
            </a:r>
            <a:endParaRPr lang="ko-KR" altLang="en-US" b="0" i="0" dirty="0">
              <a:solidFill>
                <a:srgbClr val="444444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57840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55640" y="44624"/>
            <a:ext cx="5616624" cy="576064"/>
          </a:xfrm>
        </p:spPr>
        <p:txBody>
          <a:bodyPr/>
          <a:lstStyle/>
          <a:p>
            <a:r>
              <a:rPr lang="ko-KR" altLang="en-US" dirty="0"/>
              <a:t>함수 확인문제</a:t>
            </a:r>
          </a:p>
        </p:txBody>
      </p:sp>
      <p:sp>
        <p:nvSpPr>
          <p:cNvPr id="7" name="텍스트 개체 틀 8">
            <a:extLst>
              <a:ext uri="{FF2B5EF4-FFF2-40B4-BE49-F238E27FC236}">
                <a16:creationId xmlns:a16="http://schemas.microsoft.com/office/drawing/2014/main" id="{A10CBE4E-6342-4E15-825A-37E452A485D6}"/>
              </a:ext>
            </a:extLst>
          </p:cNvPr>
          <p:cNvSpPr txBox="1">
            <a:spLocks/>
          </p:cNvSpPr>
          <p:nvPr/>
        </p:nvSpPr>
        <p:spPr>
          <a:xfrm>
            <a:off x="695400" y="1052736"/>
            <a:ext cx="11281052" cy="4999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buFont typeface="+mj-lt"/>
              <a:buAutoNum type="arabicPeriod"/>
            </a:pPr>
            <a:r>
              <a:rPr lang="en-US" altLang="ko-KR" sz="20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A</a:t>
            </a:r>
            <a:r>
              <a:rPr lang="ko-KR" altLang="en-US" sz="20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부터 </a:t>
            </a:r>
            <a:r>
              <a:rPr lang="en-US" altLang="ko-KR" sz="20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B</a:t>
            </a:r>
            <a:r>
              <a:rPr lang="ko-KR" altLang="en-US" sz="20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까지 범위를 지정했을 때 범위 안의 숫자를 모두 곱하는 함수를 만들어보기</a:t>
            </a:r>
            <a:endParaRPr lang="en-US" altLang="ko-KR" sz="2000" b="0" i="0" u="none" strike="noStrike" baseline="0" dirty="0">
              <a:solidFill>
                <a:srgbClr val="000000"/>
              </a:solidFill>
              <a:latin typeface="YoonV YoonMyungjo100Std_OTF"/>
            </a:endParaRPr>
          </a:p>
          <a:p>
            <a:pPr marL="800100" lvl="1" indent="-342900">
              <a:buFont typeface="+mj-lt"/>
              <a:buAutoNum type="arabicPeriod"/>
            </a:pPr>
            <a:endParaRPr lang="en-US" altLang="ko-KR" sz="1600" dirty="0">
              <a:solidFill>
                <a:srgbClr val="000000"/>
              </a:solidFill>
              <a:latin typeface="YoonV YoonMyungjo100Std_OTF"/>
            </a:endParaRPr>
          </a:p>
          <a:p>
            <a:pPr marL="800100" lvl="1" indent="-342900">
              <a:buFont typeface="+mj-lt"/>
              <a:buAutoNum type="arabicPeriod"/>
            </a:pPr>
            <a:endParaRPr lang="en-US" altLang="ko-KR" sz="1600" dirty="0">
              <a:solidFill>
                <a:srgbClr val="000000"/>
              </a:solidFill>
              <a:latin typeface="YoonV YoonMyungjo100Std_OTF"/>
            </a:endParaRPr>
          </a:p>
          <a:p>
            <a:pPr marL="800100" lvl="1" indent="-342900">
              <a:buFont typeface="+mj-lt"/>
              <a:buAutoNum type="arabicPeriod"/>
            </a:pPr>
            <a:endParaRPr lang="en-US" altLang="ko-KR" sz="1600" dirty="0">
              <a:solidFill>
                <a:srgbClr val="000000"/>
              </a:solidFill>
              <a:latin typeface="YoonV YoonMyungjo100Std_OTF"/>
            </a:endParaRPr>
          </a:p>
          <a:p>
            <a:pPr marL="800100" lvl="1" indent="-342900">
              <a:buFont typeface="+mj-lt"/>
              <a:buAutoNum type="arabicPeriod"/>
            </a:pPr>
            <a:endParaRPr lang="en-US" altLang="ko-KR" sz="1600" dirty="0">
              <a:solidFill>
                <a:srgbClr val="000000"/>
              </a:solidFill>
              <a:latin typeface="YoonV YoonMyungjo100Std_OTF"/>
            </a:endParaRPr>
          </a:p>
          <a:p>
            <a:pPr marL="800100" lvl="1" indent="-342900">
              <a:buFont typeface="+mj-lt"/>
              <a:buAutoNum type="arabicPeriod"/>
            </a:pPr>
            <a:endParaRPr lang="en-US" altLang="ko-KR" sz="1600" dirty="0">
              <a:solidFill>
                <a:srgbClr val="000000"/>
              </a:solidFill>
              <a:latin typeface="YoonV YoonMyungjo100Std_OTF"/>
            </a:endParaRPr>
          </a:p>
          <a:p>
            <a:pPr marL="800100" lvl="1" indent="-342900">
              <a:buFont typeface="+mj-lt"/>
              <a:buAutoNum type="arabicPeriod"/>
            </a:pPr>
            <a:endParaRPr lang="en-US" altLang="ko-KR" sz="1600" dirty="0">
              <a:solidFill>
                <a:srgbClr val="000000"/>
              </a:solidFill>
              <a:latin typeface="YoonV YoonMyungjo100Std_OTF"/>
            </a:endParaRPr>
          </a:p>
          <a:p>
            <a:pPr marL="800100" lvl="1" indent="-342900">
              <a:buFont typeface="+mj-lt"/>
              <a:buAutoNum type="arabicPeriod"/>
            </a:pPr>
            <a:endParaRPr lang="en-US" altLang="ko-KR" dirty="0"/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5320CB70-07FE-449E-B942-D651AC54F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056" y="2063278"/>
            <a:ext cx="4060214" cy="18081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187932-3BB8-4D42-AC59-96EA920CB4E7}"/>
              </a:ext>
            </a:extLst>
          </p:cNvPr>
          <p:cNvSpPr txBox="1"/>
          <p:nvPr/>
        </p:nvSpPr>
        <p:spPr>
          <a:xfrm>
            <a:off x="7232124" y="2505670"/>
            <a:ext cx="3016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</a:p>
          <a:p>
            <a:endParaRPr lang="en-US" altLang="ko-KR" dirty="0"/>
          </a:p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020D76-AB4E-4611-80B5-B1249F757B9C}"/>
              </a:ext>
            </a:extLst>
          </p:cNvPr>
          <p:cNvSpPr txBox="1"/>
          <p:nvPr/>
        </p:nvSpPr>
        <p:spPr>
          <a:xfrm>
            <a:off x="1775520" y="1752062"/>
            <a:ext cx="6136912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&lt;head&gt;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&lt;title&gt;&lt;/title&gt;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multiplyAll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&lt;= 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 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*= 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output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multiplyAll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multiplyAll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&lt;/head&gt;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&lt;body&gt;&lt;/body&gt;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EBF433-F11D-41BB-B6C9-E877DB712029}"/>
              </a:ext>
            </a:extLst>
          </p:cNvPr>
          <p:cNvSpPr txBox="1"/>
          <p:nvPr/>
        </p:nvSpPr>
        <p:spPr>
          <a:xfrm>
            <a:off x="6960096" y="3997942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Console3-1.html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9727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55640" y="44624"/>
            <a:ext cx="5616624" cy="576064"/>
          </a:xfrm>
        </p:spPr>
        <p:txBody>
          <a:bodyPr/>
          <a:lstStyle/>
          <a:p>
            <a:r>
              <a:rPr lang="ko-KR" altLang="en-US" dirty="0"/>
              <a:t>함수 확인문제</a:t>
            </a:r>
          </a:p>
        </p:txBody>
      </p:sp>
      <p:sp>
        <p:nvSpPr>
          <p:cNvPr id="12" name="텍스트 개체 틀 8">
            <a:extLst>
              <a:ext uri="{FF2B5EF4-FFF2-40B4-BE49-F238E27FC236}">
                <a16:creationId xmlns:a16="http://schemas.microsoft.com/office/drawing/2014/main" id="{474FB269-7526-4496-A495-2F1C3586FD90}"/>
              </a:ext>
            </a:extLst>
          </p:cNvPr>
          <p:cNvSpPr txBox="1">
            <a:spLocks/>
          </p:cNvSpPr>
          <p:nvPr/>
        </p:nvSpPr>
        <p:spPr>
          <a:xfrm>
            <a:off x="1487488" y="1052736"/>
            <a:ext cx="11281052" cy="4999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buFont typeface="+mj-lt"/>
              <a:buAutoNum type="arabicPeriod" startAt="2"/>
            </a:pPr>
            <a:r>
              <a:rPr lang="ko-KR" altLang="en-US" sz="20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다음 과정에 따라 최대값을 찾는 </a:t>
            </a:r>
            <a:r>
              <a:rPr lang="en-US" altLang="ko-KR" sz="20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max() </a:t>
            </a:r>
            <a:r>
              <a:rPr lang="ko-KR" altLang="en-US" sz="20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함수를 만들어보기</a:t>
            </a:r>
            <a:endParaRPr lang="en-US" altLang="ko-KR" sz="2000" b="0" i="0" u="none" strike="noStrike" baseline="0" dirty="0">
              <a:solidFill>
                <a:srgbClr val="000000"/>
              </a:solidFill>
              <a:latin typeface="YoonV YoonMyungjo100Std_OTF"/>
            </a:endParaRPr>
          </a:p>
          <a:p>
            <a:pPr lvl="2"/>
            <a:r>
              <a:rPr lang="ko-KR" altLang="en-US" sz="1800" dirty="0">
                <a:solidFill>
                  <a:srgbClr val="000000"/>
                </a:solidFill>
                <a:latin typeface="YoonV YoonMyungjo100Std_OTF"/>
              </a:rPr>
              <a:t>매개변수로 </a:t>
            </a:r>
            <a:r>
              <a:rPr lang="en-US" altLang="ko-KR" sz="1800" dirty="0">
                <a:solidFill>
                  <a:srgbClr val="000000"/>
                </a:solidFill>
                <a:latin typeface="YoonV YoonMyungjo100Std_OTF"/>
              </a:rPr>
              <a:t>max([1, 2, 3, 4])</a:t>
            </a:r>
            <a:r>
              <a:rPr lang="ko-KR" altLang="en-US" sz="1800" dirty="0">
                <a:solidFill>
                  <a:srgbClr val="000000"/>
                </a:solidFill>
                <a:latin typeface="YoonV YoonMyungjo100Std_OTF"/>
              </a:rPr>
              <a:t>와 같은 배열을 받는 </a:t>
            </a:r>
            <a:r>
              <a:rPr lang="en-US" altLang="ko-KR" sz="1800" dirty="0">
                <a:solidFill>
                  <a:srgbClr val="000000"/>
                </a:solidFill>
                <a:latin typeface="YoonV YoonMyungjo100Std_OTF"/>
              </a:rPr>
              <a:t>max() </a:t>
            </a:r>
            <a:r>
              <a:rPr lang="ko-KR" altLang="en-US" sz="1800" dirty="0">
                <a:solidFill>
                  <a:srgbClr val="000000"/>
                </a:solidFill>
                <a:latin typeface="YoonV YoonMyungjo100Std_OTF"/>
              </a:rPr>
              <a:t>함수 만들기</a:t>
            </a:r>
            <a:endParaRPr lang="en-US" altLang="ko-KR" sz="1800" dirty="0">
              <a:solidFill>
                <a:srgbClr val="000000"/>
              </a:solidFill>
              <a:latin typeface="YoonV YoonMyungjo100Std_OTF"/>
            </a:endParaRPr>
          </a:p>
          <a:p>
            <a:pPr marL="800100" lvl="1" indent="-342900">
              <a:buFont typeface="+mj-lt"/>
              <a:buAutoNum type="arabicPeriod" startAt="2"/>
            </a:pPr>
            <a:endParaRPr lang="en-US" altLang="ko-KR" sz="1600" dirty="0">
              <a:solidFill>
                <a:srgbClr val="000000"/>
              </a:solidFill>
              <a:latin typeface="YoonV YoonMyungjo100Std_OTF"/>
            </a:endParaRPr>
          </a:p>
          <a:p>
            <a:pPr marL="800100" lvl="1" indent="-342900">
              <a:buFont typeface="+mj-lt"/>
              <a:buAutoNum type="arabicPeriod" startAt="2"/>
            </a:pPr>
            <a:endParaRPr lang="en-US" altLang="ko-KR" sz="1600" dirty="0">
              <a:solidFill>
                <a:srgbClr val="000000"/>
              </a:solidFill>
              <a:latin typeface="YoonV YoonMyungjo100Std_OTF"/>
            </a:endParaRPr>
          </a:p>
          <a:p>
            <a:pPr marL="800100" lvl="1" indent="-342900">
              <a:buFont typeface="+mj-lt"/>
              <a:buAutoNum type="arabicPeriod" startAt="2"/>
            </a:pPr>
            <a:endParaRPr lang="en-US" altLang="ko-KR" sz="1600" dirty="0">
              <a:solidFill>
                <a:srgbClr val="000000"/>
              </a:solidFill>
              <a:latin typeface="YoonV YoonMyungjo100Std_OTF"/>
            </a:endParaRPr>
          </a:p>
          <a:p>
            <a:pPr marL="800100" lvl="1" indent="-342900">
              <a:buFont typeface="+mj-lt"/>
              <a:buAutoNum type="arabicPeriod" startAt="2"/>
            </a:pPr>
            <a:endParaRPr lang="en-US" altLang="ko-KR" sz="1600" dirty="0">
              <a:solidFill>
                <a:srgbClr val="000000"/>
              </a:solidFill>
              <a:latin typeface="YoonV YoonMyungjo100Std_OTF"/>
            </a:endParaRPr>
          </a:p>
          <a:p>
            <a:pPr marL="800100" lvl="1" indent="-342900">
              <a:buFont typeface="+mj-lt"/>
              <a:buAutoNum type="arabicPeriod" startAt="2"/>
            </a:pPr>
            <a:endParaRPr lang="en-US" altLang="ko-KR" sz="1600" dirty="0">
              <a:solidFill>
                <a:srgbClr val="000000"/>
              </a:solidFill>
              <a:latin typeface="YoonV YoonMyungjo100Std_OTF"/>
            </a:endParaRPr>
          </a:p>
          <a:p>
            <a:pPr marL="800100" lvl="1" indent="-342900">
              <a:buFont typeface="+mj-lt"/>
              <a:buAutoNum type="arabicPeriod" startAt="2"/>
            </a:pP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F0DE2D-82C1-4DE1-B285-7B436C3BB015}"/>
              </a:ext>
            </a:extLst>
          </p:cNvPr>
          <p:cNvSpPr txBox="1"/>
          <p:nvPr/>
        </p:nvSpPr>
        <p:spPr>
          <a:xfrm>
            <a:off x="3071664" y="2258107"/>
            <a:ext cx="4176464" cy="378565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&lt;head&gt;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&lt;title&gt;&lt;/title&gt;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 </a:t>
            </a:r>
            <a:r>
              <a:rPr lang="en-US" altLang="ko-KR" sz="12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data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}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output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</a:t>
            </a:r>
          </a:p>
          <a:p>
            <a:b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console.log(max([1,2,3,4]));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&lt;/head&gt;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&lt;body&gt;&lt;/body&gt;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5B2DFC-3C23-4CC1-8AFE-1236C4660F2E}"/>
              </a:ext>
            </a:extLst>
          </p:cNvPr>
          <p:cNvSpPr txBox="1"/>
          <p:nvPr/>
        </p:nvSpPr>
        <p:spPr>
          <a:xfrm>
            <a:off x="7536160" y="508518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Console3-2.html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570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55640" y="44624"/>
            <a:ext cx="5616624" cy="576064"/>
          </a:xfrm>
        </p:spPr>
        <p:txBody>
          <a:bodyPr/>
          <a:lstStyle/>
          <a:p>
            <a:r>
              <a:rPr lang="ko-KR" altLang="en-US" dirty="0"/>
              <a:t>함수 확인문제</a:t>
            </a:r>
          </a:p>
        </p:txBody>
      </p:sp>
      <p:sp>
        <p:nvSpPr>
          <p:cNvPr id="12" name="텍스트 개체 틀 8">
            <a:extLst>
              <a:ext uri="{FF2B5EF4-FFF2-40B4-BE49-F238E27FC236}">
                <a16:creationId xmlns:a16="http://schemas.microsoft.com/office/drawing/2014/main" id="{474FB269-7526-4496-A495-2F1C3586FD90}"/>
              </a:ext>
            </a:extLst>
          </p:cNvPr>
          <p:cNvSpPr txBox="1">
            <a:spLocks/>
          </p:cNvSpPr>
          <p:nvPr/>
        </p:nvSpPr>
        <p:spPr>
          <a:xfrm>
            <a:off x="911424" y="980728"/>
            <a:ext cx="5616624" cy="4999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buFont typeface="+mj-lt"/>
              <a:buAutoNum type="arabicPeriod" startAt="3"/>
            </a:pPr>
            <a:r>
              <a:rPr lang="ko-KR" altLang="en-US" sz="20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다음 과정에 따라 최대값을 찾는 </a:t>
            </a:r>
            <a:r>
              <a:rPr lang="en-US" altLang="ko-KR" sz="20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max() </a:t>
            </a:r>
            <a:r>
              <a:rPr lang="ko-KR" altLang="en-US" sz="20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함수를 만들어보기</a:t>
            </a:r>
            <a:endParaRPr lang="en-US" altLang="ko-KR" sz="2000" b="0" i="0" u="none" strike="noStrike" baseline="0" dirty="0">
              <a:solidFill>
                <a:srgbClr val="000000"/>
              </a:solidFill>
              <a:latin typeface="YoonV YoonMyungjo100Std_OTF"/>
            </a:endParaRPr>
          </a:p>
          <a:p>
            <a:pPr lvl="2"/>
            <a:r>
              <a:rPr lang="ko-KR" altLang="en-US" sz="1800" dirty="0">
                <a:solidFill>
                  <a:srgbClr val="000000"/>
                </a:solidFill>
                <a:latin typeface="YoonV YoonMyungjo100Std_OTF"/>
              </a:rPr>
              <a:t>배열 </a:t>
            </a:r>
            <a:r>
              <a:rPr lang="en-US" altLang="ko-KR" sz="1800" dirty="0">
                <a:solidFill>
                  <a:srgbClr val="000000"/>
                </a:solidFill>
                <a:latin typeface="YoonV YoonMyungjo100Std_OTF"/>
              </a:rPr>
              <a:t>max([1, 2, 3, 4]) </a:t>
            </a:r>
            <a:r>
              <a:rPr lang="ko-KR" altLang="en-US" sz="1800" dirty="0">
                <a:solidFill>
                  <a:srgbClr val="000000"/>
                </a:solidFill>
                <a:latin typeface="YoonV YoonMyungjo100Std_OTF"/>
              </a:rPr>
              <a:t>형태와  </a:t>
            </a:r>
            <a:r>
              <a:rPr lang="ko-KR" altLang="en-US" sz="1800" dirty="0" err="1">
                <a:solidFill>
                  <a:srgbClr val="000000"/>
                </a:solidFill>
                <a:latin typeface="YoonV YoonMyungjo100Std_OTF"/>
              </a:rPr>
              <a:t>숫자매개변수</a:t>
            </a:r>
            <a:r>
              <a:rPr lang="ko-KR" altLang="en-US" sz="1800" dirty="0">
                <a:solidFill>
                  <a:srgbClr val="000000"/>
                </a:solidFill>
                <a:latin typeface="YoonV YoonMyungjo100Std_OTF"/>
              </a:rPr>
              <a:t> </a:t>
            </a:r>
            <a:r>
              <a:rPr lang="en-US" altLang="ko-KR" sz="1800" dirty="0">
                <a:solidFill>
                  <a:srgbClr val="000000"/>
                </a:solidFill>
                <a:latin typeface="YoonV YoonMyungjo100Std_OTF"/>
              </a:rPr>
              <a:t>max(1, 2, 3, 4) </a:t>
            </a:r>
            <a:r>
              <a:rPr lang="ko-KR" altLang="en-US" sz="1800" dirty="0">
                <a:solidFill>
                  <a:srgbClr val="000000"/>
                </a:solidFill>
                <a:latin typeface="YoonV YoonMyungjo100Std_OTF"/>
              </a:rPr>
              <a:t>형태를 모두 입력할 수 있는 </a:t>
            </a:r>
            <a:r>
              <a:rPr lang="en-US" altLang="ko-KR" sz="1800" dirty="0">
                <a:solidFill>
                  <a:srgbClr val="000000"/>
                </a:solidFill>
                <a:latin typeface="YoonV YoonMyungjo100Std_OTF"/>
              </a:rPr>
              <a:t>max() </a:t>
            </a:r>
            <a:r>
              <a:rPr lang="ko-KR" altLang="en-US" sz="1800" dirty="0">
                <a:solidFill>
                  <a:srgbClr val="000000"/>
                </a:solidFill>
                <a:latin typeface="YoonV YoonMyungjo100Std_OTF"/>
              </a:rPr>
              <a:t>함수 만들기</a:t>
            </a:r>
            <a:endParaRPr lang="en-US" altLang="ko-KR" sz="1800" dirty="0">
              <a:solidFill>
                <a:srgbClr val="000000"/>
              </a:solidFill>
              <a:latin typeface="YoonV YoonMyungjo100Std_OTF"/>
            </a:endParaRPr>
          </a:p>
          <a:p>
            <a:pPr marL="800100" lvl="1" indent="-342900">
              <a:buFont typeface="+mj-lt"/>
              <a:buAutoNum type="arabicPeriod" startAt="3"/>
            </a:pPr>
            <a:endParaRPr lang="en-US" altLang="ko-KR" sz="1600" dirty="0">
              <a:solidFill>
                <a:srgbClr val="000000"/>
              </a:solidFill>
              <a:latin typeface="YoonV YoonMyungjo100Std_OTF"/>
            </a:endParaRPr>
          </a:p>
          <a:p>
            <a:pPr marL="800100" lvl="1" indent="-342900">
              <a:buFont typeface="+mj-lt"/>
              <a:buAutoNum type="arabicPeriod" startAt="3"/>
            </a:pPr>
            <a:endParaRPr lang="en-US" altLang="ko-KR" sz="1600" dirty="0">
              <a:solidFill>
                <a:srgbClr val="000000"/>
              </a:solidFill>
              <a:latin typeface="YoonV YoonMyungjo100Std_OTF"/>
            </a:endParaRPr>
          </a:p>
          <a:p>
            <a:pPr marL="800100" lvl="1" indent="-342900">
              <a:buFont typeface="+mj-lt"/>
              <a:buAutoNum type="arabicPeriod" startAt="3"/>
            </a:pPr>
            <a:endParaRPr lang="en-US" altLang="ko-KR" sz="1600" dirty="0">
              <a:solidFill>
                <a:srgbClr val="000000"/>
              </a:solidFill>
              <a:latin typeface="YoonV YoonMyungjo100Std_OTF"/>
            </a:endParaRPr>
          </a:p>
          <a:p>
            <a:pPr marL="800100" lvl="1" indent="-342900">
              <a:buFont typeface="+mj-lt"/>
              <a:buAutoNum type="arabicPeriod" startAt="3"/>
            </a:pPr>
            <a:endParaRPr lang="en-US" altLang="ko-KR" sz="1600" dirty="0">
              <a:solidFill>
                <a:srgbClr val="000000"/>
              </a:solidFill>
              <a:latin typeface="YoonV YoonMyungjo100Std_OTF"/>
            </a:endParaRPr>
          </a:p>
          <a:p>
            <a:pPr marL="800100" lvl="1" indent="-342900">
              <a:buFont typeface="+mj-lt"/>
              <a:buAutoNum type="arabicPeriod" startAt="3"/>
            </a:pPr>
            <a:endParaRPr lang="en-US" altLang="ko-KR" sz="1600" dirty="0">
              <a:solidFill>
                <a:srgbClr val="000000"/>
              </a:solidFill>
              <a:latin typeface="YoonV YoonMyungjo100Std_OTF"/>
            </a:endParaRPr>
          </a:p>
          <a:p>
            <a:pPr marL="800100" lvl="1" indent="-342900">
              <a:buFont typeface="+mj-lt"/>
              <a:buAutoNum type="arabicPeriod" startAt="3"/>
            </a:pP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97D5E-E477-4C34-8549-2F04B74BDBB0}"/>
              </a:ext>
            </a:extLst>
          </p:cNvPr>
          <p:cNvSpPr txBox="1"/>
          <p:nvPr/>
        </p:nvSpPr>
        <p:spPr>
          <a:xfrm>
            <a:off x="6960096" y="1052736"/>
            <a:ext cx="4824534" cy="5184576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&lt;head&gt;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&lt;title&gt;&lt;/title&gt;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...</a:t>
            </a:r>
            <a:r>
              <a:rPr lang="en-US" altLang="ko-KR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rests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output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items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1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1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isArray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 {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first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 </a:t>
            </a:r>
            <a:r>
              <a:rPr lang="en-US" altLang="ko-KR" sz="11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=== </a:t>
            </a:r>
            <a:r>
              <a:rPr lang="en-US" altLang="ko-KR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'number'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first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rests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1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11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 </a:t>
            </a:r>
            <a:r>
              <a:rPr lang="en-US" altLang="ko-KR" sz="11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data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}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1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output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`max(</a:t>
            </a:r>
            <a:r>
              <a:rPr lang="ko-KR" alt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배열</a:t>
            </a:r>
            <a:r>
              <a:rPr lang="en-US" altLang="ko-KR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): 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`max(</a:t>
            </a:r>
            <a:r>
              <a:rPr lang="ko-KR" alt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숫자</a:t>
            </a:r>
            <a:r>
              <a:rPr lang="en-US" altLang="ko-KR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 ...): 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&lt;/head&gt;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&lt;body&gt;&lt;/body&gt;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F01498-AD56-48C3-9186-B1FCBC9FAB7F}"/>
              </a:ext>
            </a:extLst>
          </p:cNvPr>
          <p:cNvSpPr txBox="1"/>
          <p:nvPr/>
        </p:nvSpPr>
        <p:spPr>
          <a:xfrm>
            <a:off x="4079776" y="393305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Console3-3.html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227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함수 고급 </a:t>
            </a:r>
            <a:r>
              <a:rPr lang="en-US" altLang="ko-KR" dirty="0"/>
              <a:t>(</a:t>
            </a:r>
            <a:r>
              <a:rPr lang="ko-KR" altLang="en-US" dirty="0"/>
              <a:t>콜백함수</a:t>
            </a:r>
            <a:r>
              <a:rPr lang="en-US" altLang="ko-KR" dirty="0"/>
              <a:t>)</a:t>
            </a:r>
            <a:endParaRPr lang="x-none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199456" y="819967"/>
            <a:ext cx="10153128" cy="5040560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콜백 함수</a:t>
            </a:r>
            <a:endParaRPr lang="en-US" altLang="ko-KR" b="0" i="0" u="none" strike="noStrike" baseline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자바스크립트는 함수도 하나의 자료형이므로 매개변수로 전달할 수 있는데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이렇게 매개변수로 전달하는 함수를 콜백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(callback)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함수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spcBef>
                <a:spcPts val="600"/>
              </a:spcBef>
            </a:pPr>
            <a:r>
              <a:rPr lang="ko-KR" altLang="en-US" sz="1600" b="1" i="0" u="none" strike="noStrike" baseline="0" dirty="0">
                <a:solidFill>
                  <a:srgbClr val="0070C0"/>
                </a:solidFill>
                <a:latin typeface="+mn-ea"/>
                <a:ea typeface="+mn-ea"/>
              </a:rPr>
              <a:t>콜백 함수</a:t>
            </a:r>
            <a:r>
              <a:rPr lang="en-US" altLang="ko-KR" sz="1600" b="1" i="0" u="none" strike="noStrike" baseline="0" dirty="0">
                <a:solidFill>
                  <a:srgbClr val="0070C0"/>
                </a:solidFill>
                <a:latin typeface="+mn-ea"/>
                <a:ea typeface="+mn-ea"/>
              </a:rPr>
              <a:t>(1): </a:t>
            </a:r>
            <a:r>
              <a:rPr lang="ko-KR" altLang="en-US" sz="1600" b="1" i="0" u="none" strike="noStrike" baseline="0" dirty="0">
                <a:solidFill>
                  <a:srgbClr val="0070C0"/>
                </a:solidFill>
                <a:latin typeface="+mn-ea"/>
                <a:ea typeface="+mn-ea"/>
              </a:rPr>
              <a:t>선언적 함수 사용하기</a:t>
            </a:r>
            <a:endParaRPr lang="en-US" altLang="ko-KR" sz="1600" b="1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91950" y="6472238"/>
            <a:ext cx="400050" cy="365125"/>
          </a:xfrm>
        </p:spPr>
        <p:txBody>
          <a:bodyPr/>
          <a:lstStyle/>
          <a:p>
            <a:fld id="{6353835A-5E09-4503-B599-6DF340CA3988}" type="slidenum">
              <a:rPr lang="ko-KR" altLang="en-US" smtClean="0"/>
              <a:pPr/>
              <a:t>36</a:t>
            </a:fld>
            <a:endParaRPr lang="ko-KR" altLang="en-US"/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60F49182-03B5-48BA-8B8C-1295C22137E9}"/>
              </a:ext>
            </a:extLst>
          </p:cNvPr>
          <p:cNvGraphicFramePr>
            <a:graphicFrameLocks noGrp="1"/>
          </p:cNvGraphicFramePr>
          <p:nvPr/>
        </p:nvGraphicFramePr>
        <p:xfrm>
          <a:off x="1555541" y="2310463"/>
          <a:ext cx="5337628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7628">
                  <a:extLst>
                    <a:ext uri="{9D8B030D-6E8A-4147-A177-3AD203B41FA5}">
                      <a16:colId xmlns:a16="http://schemas.microsoft.com/office/drawing/2014/main" val="8618037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01 &lt;script&gt;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02   </a:t>
                      </a:r>
                      <a:r>
                        <a:rPr lang="en-US" altLang="ko-KR" sz="1600" b="0" dirty="0">
                          <a:solidFill>
                            <a:srgbClr val="FF0000"/>
                          </a:solidFill>
                        </a:rPr>
                        <a:t>// </a:t>
                      </a:r>
                      <a:r>
                        <a:rPr lang="ko-KR" altLang="en-US" sz="1600" b="0" dirty="0">
                          <a:solidFill>
                            <a:srgbClr val="FF0000"/>
                          </a:solidFill>
                        </a:rPr>
                        <a:t>함수를 선언합니다</a:t>
                      </a:r>
                      <a:r>
                        <a:rPr lang="en-US" altLang="ko-KR" sz="1600" b="0" dirty="0">
                          <a:solidFill>
                            <a:srgbClr val="FF0000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03   function </a:t>
                      </a:r>
                      <a:r>
                        <a:rPr lang="en-US" altLang="ko-KR" sz="1600" b="0" dirty="0" err="1">
                          <a:solidFill>
                            <a:sysClr val="windowText" lastClr="000000"/>
                          </a:solidFill>
                        </a:rPr>
                        <a:t>callThreeTimes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 (callback) {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04     for (let i = 0; i &lt; 3; i++) {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05     callback(i)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06     }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07   }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09   function print (i) {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10     console.log(`${i}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</a:rPr>
                        <a:t>번째 함수 호출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`)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11   }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12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13   </a:t>
                      </a:r>
                      <a:r>
                        <a:rPr lang="en-US" altLang="ko-KR" sz="1600" b="0" dirty="0">
                          <a:solidFill>
                            <a:srgbClr val="FF0000"/>
                          </a:solidFill>
                        </a:rPr>
                        <a:t>// </a:t>
                      </a:r>
                      <a:r>
                        <a:rPr lang="ko-KR" altLang="en-US" sz="1600" b="0" dirty="0">
                          <a:solidFill>
                            <a:srgbClr val="FF0000"/>
                          </a:solidFill>
                        </a:rPr>
                        <a:t>함수를 호출합니다</a:t>
                      </a:r>
                      <a:r>
                        <a:rPr lang="en-US" altLang="ko-KR" sz="1600" b="0" dirty="0">
                          <a:solidFill>
                            <a:srgbClr val="FF0000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14  </a:t>
                      </a:r>
                      <a:r>
                        <a:rPr lang="en-US" altLang="ko-KR" sz="1600" b="0" dirty="0" err="1">
                          <a:solidFill>
                            <a:sysClr val="windowText" lastClr="000000"/>
                          </a:solidFill>
                        </a:rPr>
                        <a:t>callThreeTimes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(print)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15 &lt;/script&gt;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2042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1C51911-86A7-4C74-B33D-A91548FB4F53}"/>
              </a:ext>
            </a:extLst>
          </p:cNvPr>
          <p:cNvSpPr txBox="1"/>
          <p:nvPr/>
        </p:nvSpPr>
        <p:spPr>
          <a:xfrm>
            <a:off x="3804702" y="3298557"/>
            <a:ext cx="61077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callback</a:t>
            </a:r>
            <a:r>
              <a:rPr lang="ko-KR" altLang="en-US" sz="1400" dirty="0">
                <a:solidFill>
                  <a:srgbClr val="FF0000"/>
                </a:solidFill>
              </a:rPr>
              <a:t>이라는 매개변수는 함수이므로 호출할 수 있음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B6327C-325B-438C-A239-AAF3FE097ED5}"/>
              </a:ext>
            </a:extLst>
          </p:cNvPr>
          <p:cNvCxnSpPr/>
          <p:nvPr/>
        </p:nvCxnSpPr>
        <p:spPr>
          <a:xfrm>
            <a:off x="3290632" y="3452912"/>
            <a:ext cx="492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4613B08-3FE8-461D-BF6B-D75D1F41F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754" y="4569524"/>
            <a:ext cx="2100476" cy="14734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259AD5-3682-482F-9D91-14F67C2E4226}"/>
              </a:ext>
            </a:extLst>
          </p:cNvPr>
          <p:cNvSpPr txBox="1"/>
          <p:nvPr/>
        </p:nvSpPr>
        <p:spPr>
          <a:xfrm>
            <a:off x="6265995" y="1874596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callback3-1.html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5057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함수 고급 </a:t>
            </a:r>
            <a:r>
              <a:rPr lang="en-US" altLang="ko-KR" dirty="0"/>
              <a:t>(</a:t>
            </a:r>
            <a:r>
              <a:rPr lang="ko-KR" altLang="en-US" dirty="0"/>
              <a:t>콜백함수</a:t>
            </a:r>
            <a:r>
              <a:rPr lang="en-US" altLang="ko-KR" dirty="0"/>
              <a:t>)</a:t>
            </a:r>
            <a:endParaRPr lang="x-none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18614" y="1052736"/>
            <a:ext cx="10153128" cy="5040560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콜백 함수</a:t>
            </a:r>
            <a:endParaRPr lang="en-US" altLang="ko-KR" b="0" i="0" u="none" strike="noStrike" baseline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r>
              <a:rPr lang="ko-KR" altLang="en-US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콜백 함수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(2):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익명 함수 사용하기</a:t>
            </a:r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91950" y="6472238"/>
            <a:ext cx="400050" cy="365125"/>
          </a:xfrm>
        </p:spPr>
        <p:txBody>
          <a:bodyPr/>
          <a:lstStyle/>
          <a:p>
            <a:fld id="{6353835A-5E09-4503-B599-6DF340CA3988}" type="slidenum">
              <a:rPr lang="ko-KR" altLang="en-US" smtClean="0"/>
              <a:pPr/>
              <a:t>37</a:t>
            </a:fld>
            <a:endParaRPr lang="ko-KR" altLang="en-US"/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60F49182-03B5-48BA-8B8C-1295C22137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63552" y="2132856"/>
          <a:ext cx="5337628" cy="326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7628">
                  <a:extLst>
                    <a:ext uri="{9D8B030D-6E8A-4147-A177-3AD203B41FA5}">
                      <a16:colId xmlns:a16="http://schemas.microsoft.com/office/drawing/2014/main" val="8618037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01 &lt;script&gt;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02   </a:t>
                      </a:r>
                      <a:r>
                        <a:rPr lang="en-US" altLang="ko-KR" sz="1600" b="0" dirty="0">
                          <a:solidFill>
                            <a:srgbClr val="FF0000"/>
                          </a:solidFill>
                        </a:rPr>
                        <a:t>// </a:t>
                      </a:r>
                      <a:r>
                        <a:rPr lang="ko-KR" altLang="en-US" sz="1600" b="0" dirty="0">
                          <a:solidFill>
                            <a:srgbClr val="FF0000"/>
                          </a:solidFill>
                        </a:rPr>
                        <a:t>함수를 선언합니다</a:t>
                      </a:r>
                      <a:r>
                        <a:rPr lang="en-US" altLang="ko-KR" sz="1600" b="0" dirty="0">
                          <a:solidFill>
                            <a:srgbClr val="FF0000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03   function </a:t>
                      </a:r>
                      <a:r>
                        <a:rPr lang="en-US" altLang="ko-KR" sz="1600" b="0" dirty="0" err="1">
                          <a:solidFill>
                            <a:sysClr val="windowText" lastClr="000000"/>
                          </a:solidFill>
                        </a:rPr>
                        <a:t>callThreeTimes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(callback) {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04     for (let i = 0; i &lt; 3; i++) {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05     callback(i)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06     }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07   }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09   </a:t>
                      </a:r>
                      <a:r>
                        <a:rPr lang="en-US" altLang="ko-KR" sz="1600" b="0" dirty="0">
                          <a:solidFill>
                            <a:srgbClr val="FF0000"/>
                          </a:solidFill>
                        </a:rPr>
                        <a:t>// </a:t>
                      </a:r>
                      <a:r>
                        <a:rPr lang="ko-KR" altLang="en-US" sz="1600" b="0" dirty="0">
                          <a:solidFill>
                            <a:srgbClr val="FF0000"/>
                          </a:solidFill>
                        </a:rPr>
                        <a:t>함수를 호출합니다</a:t>
                      </a:r>
                      <a:r>
                        <a:rPr lang="en-US" altLang="ko-KR" sz="1600" b="0" dirty="0">
                          <a:solidFill>
                            <a:srgbClr val="FF0000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10   </a:t>
                      </a:r>
                      <a:r>
                        <a:rPr lang="en-US" altLang="ko-KR" sz="1600" b="0" dirty="0" err="1">
                          <a:solidFill>
                            <a:sysClr val="windowText" lastClr="000000"/>
                          </a:solidFill>
                        </a:rPr>
                        <a:t>callThreeTimes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(function (i) {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11     console.log(`${i}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</a:rPr>
                        <a:t>번째 함수 호출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`)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12   })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13 &lt;/script&gt;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2042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1C51911-86A7-4C74-B33D-A91548FB4F53}"/>
              </a:ext>
            </a:extLst>
          </p:cNvPr>
          <p:cNvSpPr txBox="1"/>
          <p:nvPr/>
        </p:nvSpPr>
        <p:spPr>
          <a:xfrm>
            <a:off x="5970817" y="4637906"/>
            <a:ext cx="18342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익명 함수 사용하기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B6327C-325B-438C-A239-AAF3FE097ED5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653135" y="4777270"/>
            <a:ext cx="317682" cy="14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Right Bracket 2">
            <a:extLst>
              <a:ext uri="{FF2B5EF4-FFF2-40B4-BE49-F238E27FC236}">
                <a16:creationId xmlns:a16="http://schemas.microsoft.com/office/drawing/2014/main" id="{E39FD042-48C4-46D9-9E02-FF871CC7639B}"/>
              </a:ext>
            </a:extLst>
          </p:cNvPr>
          <p:cNvSpPr/>
          <p:nvPr/>
        </p:nvSpPr>
        <p:spPr>
          <a:xfrm>
            <a:off x="5431904" y="4450481"/>
            <a:ext cx="221231" cy="682625"/>
          </a:xfrm>
          <a:prstGeom prst="rightBracket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422D06-433F-4012-BCFF-B75A9BF83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004" y="3914372"/>
            <a:ext cx="2071700" cy="14470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035CFC-C2B2-447B-B645-17C44C92646B}"/>
              </a:ext>
            </a:extLst>
          </p:cNvPr>
          <p:cNvSpPr txBox="1"/>
          <p:nvPr/>
        </p:nvSpPr>
        <p:spPr>
          <a:xfrm>
            <a:off x="6547796" y="1659407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callback3-2.html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7032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9656" y="16840"/>
            <a:ext cx="3240360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함수 고급</a:t>
            </a:r>
            <a:endParaRPr lang="x-none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타이머 함수</a:t>
            </a:r>
            <a:endParaRPr lang="en-US" altLang="ko-KR" b="0" i="0" u="none" strike="noStrike" baseline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특정 시간마다 또는 특정 시간 이후에 콜백 함수를 호출할 수 있는 타이머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(timer)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함수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타이머 걸기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5F7AF25-96C5-4CE5-ADBF-2948831BDA2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55640" y="1899996"/>
          <a:ext cx="5867400" cy="783192"/>
        </p:xfrm>
        <a:graphic>
          <a:graphicData uri="http://schemas.openxmlformats.org/drawingml/2006/table">
            <a:tbl>
              <a:tblPr/>
              <a:tblGrid>
                <a:gridCol w="2221298">
                  <a:extLst>
                    <a:ext uri="{9D8B030D-6E8A-4147-A177-3AD203B41FA5}">
                      <a16:colId xmlns:a16="http://schemas.microsoft.com/office/drawing/2014/main" val="1021007140"/>
                    </a:ext>
                  </a:extLst>
                </a:gridCol>
                <a:gridCol w="3646102">
                  <a:extLst>
                    <a:ext uri="{9D8B030D-6E8A-4147-A177-3AD203B41FA5}">
                      <a16:colId xmlns:a16="http://schemas.microsoft.com/office/drawing/2014/main" val="750833556"/>
                    </a:ext>
                  </a:extLst>
                </a:gridCol>
              </a:tblGrid>
              <a:tr h="2610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 이름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5394435"/>
                  </a:ext>
                </a:extLst>
              </a:tr>
              <a:tr h="2610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setTimeout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특정 시간 후에 함수를 한 번 호출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5490398"/>
                  </a:ext>
                </a:extLst>
              </a:tr>
              <a:tr h="2610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setInterval(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특정 시간마다 함수를 호출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6199413"/>
                  </a:ext>
                </a:extLst>
              </a:tr>
            </a:tbl>
          </a:graphicData>
        </a:graphic>
      </p:graphicFrame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id="{D1193480-4A52-4700-9B12-D4C6847820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003624"/>
              </p:ext>
            </p:extLst>
          </p:nvPr>
        </p:nvGraphicFramePr>
        <p:xfrm>
          <a:off x="2608114" y="3429000"/>
          <a:ext cx="5181600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1600">
                  <a:extLst>
                    <a:ext uri="{9D8B030D-6E8A-4147-A177-3AD203B41FA5}">
                      <a16:colId xmlns:a16="http://schemas.microsoft.com/office/drawing/2014/main" val="8618037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01 &lt;script&gt;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02   </a:t>
                      </a:r>
                      <a:r>
                        <a:rPr lang="en-US" altLang="ko-KR" sz="1600" b="0" dirty="0" err="1">
                          <a:solidFill>
                            <a:sysClr val="windowText" lastClr="000000"/>
                          </a:solidFill>
                        </a:rPr>
                        <a:t>setTimeout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(() =&gt; {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03     console.log('1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</a:rPr>
                        <a:t>초 후에 실행됩니다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')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04   }, 1 * 1000)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06   let count = 0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07   </a:t>
                      </a:r>
                      <a:r>
                        <a:rPr lang="en-US" altLang="ko-KR" sz="1600" b="0" dirty="0" err="1">
                          <a:solidFill>
                            <a:sysClr val="windowText" lastClr="000000"/>
                          </a:solidFill>
                        </a:rPr>
                        <a:t>setInterval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(() =&gt; {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08     console.log(`1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</a:rPr>
                        <a:t>초마다 실행됩니다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(${count}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</a:rPr>
                        <a:t>번째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)`)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09     count++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10   }, 1 * 1000)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11 &lt;/script&gt;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20426"/>
                  </a:ext>
                </a:extLst>
              </a:tr>
            </a:tbl>
          </a:graphicData>
        </a:graphic>
      </p:graphicFrame>
      <p:pic>
        <p:nvPicPr>
          <p:cNvPr id="20" name="Picture 19">
            <a:extLst>
              <a:ext uri="{FF2B5EF4-FFF2-40B4-BE49-F238E27FC236}">
                <a16:creationId xmlns:a16="http://schemas.microsoft.com/office/drawing/2014/main" id="{735433B2-881A-4218-84DA-2B59ABA75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7010" y="3140005"/>
            <a:ext cx="3381375" cy="28670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9E3EA30-ED01-4845-84A3-C6D321FF43AD}"/>
              </a:ext>
            </a:extLst>
          </p:cNvPr>
          <p:cNvSpPr txBox="1"/>
          <p:nvPr/>
        </p:nvSpPr>
        <p:spPr>
          <a:xfrm>
            <a:off x="5529296" y="5513557"/>
            <a:ext cx="28155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i="0" u="none" strike="noStrike" baseline="0" dirty="0">
                <a:solidFill>
                  <a:srgbClr val="FF0000"/>
                </a:solidFill>
                <a:latin typeface="PCSJUS+RixVeryGoodPM"/>
              </a:rPr>
              <a:t>웹 브라우저를 강제 종료해 멈춤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136D418-861B-4AB4-A3E0-F2A8D9F96602}"/>
              </a:ext>
            </a:extLst>
          </p:cNvPr>
          <p:cNvCxnSpPr/>
          <p:nvPr/>
        </p:nvCxnSpPr>
        <p:spPr>
          <a:xfrm>
            <a:off x="8253380" y="5643999"/>
            <a:ext cx="3384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BFEDC56-1329-45E4-90E1-2FFE2DB6EAAD}"/>
              </a:ext>
            </a:extLst>
          </p:cNvPr>
          <p:cNvSpPr txBox="1"/>
          <p:nvPr/>
        </p:nvSpPr>
        <p:spPr>
          <a:xfrm>
            <a:off x="9397344" y="2420888"/>
            <a:ext cx="1840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Timer3-1.html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4919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632" y="44758"/>
            <a:ext cx="1872208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함수 고급</a:t>
            </a:r>
            <a:endParaRPr lang="x-none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타이머 함수</a:t>
            </a:r>
            <a:endParaRPr lang="en-US" altLang="ko-KR" b="0" i="0" u="none" strike="noStrike" baseline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타이머를 종료하고 싶을 때는 </a:t>
            </a:r>
            <a:r>
              <a:rPr lang="en-US" altLang="ko-KR" sz="1600" b="0" i="0" u="none" strike="noStrike" baseline="0" dirty="0" err="1">
                <a:solidFill>
                  <a:srgbClr val="000000"/>
                </a:solidFill>
                <a:latin typeface="+mn-ea"/>
                <a:ea typeface="+mn-ea"/>
              </a:rPr>
              <a:t>clearTimeout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()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함수와 </a:t>
            </a:r>
            <a:r>
              <a:rPr lang="en-US" altLang="ko-KR" sz="1600" b="0" i="0" u="none" strike="noStrike" baseline="0" dirty="0" err="1">
                <a:solidFill>
                  <a:srgbClr val="000000"/>
                </a:solidFill>
                <a:latin typeface="+mn-ea"/>
                <a:ea typeface="+mn-ea"/>
              </a:rPr>
              <a:t>clearInterval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()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함수를 사용</a:t>
            </a:r>
            <a:endParaRPr lang="en-US" altLang="ko-KR" sz="1600" b="0" i="0" u="none" strike="noStrike" baseline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endParaRPr lang="en-US" altLang="ko-KR" sz="14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타이머 취소하기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id="{D1193480-4A52-4700-9B12-D4C6847820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039015"/>
              </p:ext>
            </p:extLst>
          </p:nvPr>
        </p:nvGraphicFramePr>
        <p:xfrm>
          <a:off x="2639616" y="3407866"/>
          <a:ext cx="5181600" cy="326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1600">
                  <a:extLst>
                    <a:ext uri="{9D8B030D-6E8A-4147-A177-3AD203B41FA5}">
                      <a16:colId xmlns:a16="http://schemas.microsoft.com/office/drawing/2014/main" val="861803730"/>
                    </a:ext>
                  </a:extLst>
                </a:gridCol>
              </a:tblGrid>
              <a:tr h="29628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01 &lt;script&gt;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02   let id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03   let count = 0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04   id = </a:t>
                      </a:r>
                      <a:r>
                        <a:rPr lang="en-US" altLang="ko-KR" sz="1600" b="0" dirty="0" err="1">
                          <a:solidFill>
                            <a:sysClr val="windowText" lastClr="000000"/>
                          </a:solidFill>
                        </a:rPr>
                        <a:t>setInterval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(() =&gt; {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05   console.log(`1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</a:rPr>
                        <a:t>초마다 실행됩니다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(${count}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</a:rPr>
                        <a:t>번째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)`)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06     count++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07   }, 1 * 1000)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09   </a:t>
                      </a:r>
                      <a:r>
                        <a:rPr lang="en-US" altLang="ko-KR" sz="1600" b="0" dirty="0" err="1">
                          <a:solidFill>
                            <a:sysClr val="windowText" lastClr="000000"/>
                          </a:solidFill>
                        </a:rPr>
                        <a:t>setTimeout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(() =&gt; {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10   console.log('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</a:rPr>
                        <a:t>타이머를 종료합니다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.')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11     </a:t>
                      </a:r>
                      <a:r>
                        <a:rPr lang="en-US" altLang="ko-KR" sz="1600" b="0" dirty="0" err="1">
                          <a:solidFill>
                            <a:sysClr val="windowText" lastClr="000000"/>
                          </a:solidFill>
                        </a:rPr>
                        <a:t>clearInterval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(id)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12   }, 5 * 1000)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13 &lt;/script&gt;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2042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9A0EF72-8E5F-4810-880D-4AF1EF121B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57500" y="1810981"/>
          <a:ext cx="6477000" cy="834366"/>
        </p:xfrm>
        <a:graphic>
          <a:graphicData uri="http://schemas.openxmlformats.org/drawingml/2006/table">
            <a:tbl>
              <a:tblPr/>
              <a:tblGrid>
                <a:gridCol w="2400300">
                  <a:extLst>
                    <a:ext uri="{9D8B030D-6E8A-4147-A177-3AD203B41FA5}">
                      <a16:colId xmlns:a16="http://schemas.microsoft.com/office/drawing/2014/main" val="2874146620"/>
                    </a:ext>
                  </a:extLst>
                </a:gridCol>
                <a:gridCol w="4076700">
                  <a:extLst>
                    <a:ext uri="{9D8B030D-6E8A-4147-A177-3AD203B41FA5}">
                      <a16:colId xmlns:a16="http://schemas.microsoft.com/office/drawing/2014/main" val="1915202794"/>
                    </a:ext>
                  </a:extLst>
                </a:gridCol>
              </a:tblGrid>
              <a:tr h="2781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 이름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339423"/>
                  </a:ext>
                </a:extLst>
              </a:tr>
              <a:tr h="2781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clearTimeout(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타이머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setTimeout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()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함수로 설정한 타이머를 제거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158790"/>
                  </a:ext>
                </a:extLst>
              </a:tr>
              <a:tr h="2781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clearInterval(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타이머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setInterval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()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함수로 설정한 타이머를 제거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4496115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CA1CCE46-A843-4FB6-B353-3095AAE51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301" y="3879182"/>
            <a:ext cx="2700195" cy="23187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959FA0-819E-45AA-9826-32B8C6462E49}"/>
              </a:ext>
            </a:extLst>
          </p:cNvPr>
          <p:cNvSpPr txBox="1"/>
          <p:nvPr/>
        </p:nvSpPr>
        <p:spPr>
          <a:xfrm>
            <a:off x="8290045" y="3218522"/>
            <a:ext cx="1840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Timer3-2.html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241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919536" y="1556792"/>
            <a:ext cx="4896544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dirty="0"/>
              <a:t>&lt;title&gt;</a:t>
            </a:r>
            <a:r>
              <a:rPr lang="en-US" altLang="ko-KR" sz="1400" dirty="0" err="1"/>
              <a:t>innerHTML</a:t>
            </a:r>
            <a:r>
              <a:rPr lang="en-US" altLang="ko-KR" sz="1400" dirty="0"/>
              <a:t> </a:t>
            </a:r>
            <a:r>
              <a:rPr lang="ko-KR" altLang="en-US" sz="1400" dirty="0"/>
              <a:t>활용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/>
              <a:t>function change() {</a:t>
            </a:r>
          </a:p>
          <a:p>
            <a:pPr defTabSz="180000"/>
            <a:r>
              <a:rPr lang="en-US" altLang="ko-KR" sz="1400" b="1" dirty="0"/>
              <a:t>	let p = </a:t>
            </a:r>
            <a:r>
              <a:rPr lang="en-US" altLang="ko-KR" sz="1400" b="1" dirty="0" err="1"/>
              <a:t>document.getElementById</a:t>
            </a:r>
            <a:r>
              <a:rPr lang="en-US" altLang="ko-KR" sz="1400" b="1" dirty="0"/>
              <a:t>("</a:t>
            </a:r>
            <a:r>
              <a:rPr lang="en-US" altLang="ko-KR" sz="1400" b="1" dirty="0" err="1"/>
              <a:t>firstP</a:t>
            </a:r>
            <a:r>
              <a:rPr lang="en-US" altLang="ko-KR" sz="1400" b="1" dirty="0"/>
              <a:t>");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err="1"/>
              <a:t>p.innerHTML</a:t>
            </a:r>
            <a:r>
              <a:rPr lang="en-US" altLang="ko-KR" sz="1400" b="1" dirty="0"/>
              <a:t>= "</a:t>
            </a:r>
            <a:r>
              <a:rPr lang="ko-KR" altLang="en-US" sz="1400" b="1" dirty="0"/>
              <a:t>나의 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src</a:t>
            </a:r>
            <a:r>
              <a:rPr lang="en-US" altLang="ko-KR" sz="1400" b="1" dirty="0"/>
              <a:t>='puppy.png'&gt; </a:t>
            </a:r>
            <a:r>
              <a:rPr lang="ko-KR" altLang="en-US" sz="1400" b="1" dirty="0"/>
              <a:t>강아지</a:t>
            </a:r>
            <a:r>
              <a:rPr lang="en-US" altLang="ko-KR" sz="1400" b="1" dirty="0"/>
              <a:t>";</a:t>
            </a:r>
          </a:p>
          <a:p>
            <a:pPr defTabSz="180000"/>
            <a:r>
              <a:rPr lang="en-US" altLang="ko-KR" sz="1400" b="1" dirty="0"/>
              <a:t>}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en-US" altLang="ko-KR" sz="1400" dirty="0" err="1"/>
              <a:t>innerHTML</a:t>
            </a:r>
            <a:r>
              <a:rPr lang="en-US" altLang="ko-KR" sz="1400" dirty="0"/>
              <a:t> </a:t>
            </a:r>
            <a:r>
              <a:rPr lang="ko-KR" altLang="en-US" sz="1400" dirty="0"/>
              <a:t>활용 </a:t>
            </a:r>
            <a:r>
              <a:rPr lang="en-US" altLang="ko-KR" sz="1400" dirty="0"/>
              <a:t>: </a:t>
            </a:r>
            <a:r>
              <a:rPr lang="ko-KR" altLang="en-US" sz="1400" dirty="0"/>
              <a:t>아래 글자에 클릭하면</a:t>
            </a:r>
            <a:endParaRPr lang="en-US" altLang="ko-KR" sz="1400" dirty="0"/>
          </a:p>
          <a:p>
            <a:pPr defTabSz="180000"/>
            <a:r>
              <a:rPr lang="ko-KR" altLang="en-US" sz="1400" dirty="0"/>
              <a:t> 예쁜 강아지가 보입니다</a:t>
            </a:r>
            <a:r>
              <a:rPr lang="en-US" altLang="ko-KR" sz="1400" dirty="0"/>
              <a:t>.&lt;/h3&gt;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 id="</a:t>
            </a:r>
            <a:r>
              <a:rPr lang="en-US" altLang="ko-KR" sz="1400" dirty="0" err="1"/>
              <a:t>firstP</a:t>
            </a:r>
            <a:r>
              <a:rPr lang="en-US" altLang="ko-KR" sz="1400" dirty="0"/>
              <a:t>" style="</a:t>
            </a:r>
            <a:r>
              <a:rPr lang="en-US" altLang="ko-KR" sz="1400" dirty="0" err="1"/>
              <a:t>color:blue</a:t>
            </a:r>
            <a:r>
              <a:rPr lang="en-US" altLang="ko-KR" sz="1400" dirty="0"/>
              <a:t>" 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err="1"/>
              <a:t>onclick</a:t>
            </a:r>
            <a:r>
              <a:rPr lang="en-US" altLang="ko-KR" sz="1400" b="1" dirty="0"/>
              <a:t>="change()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ko-KR" altLang="en-US" sz="1400" dirty="0"/>
              <a:t>여기에</a:t>
            </a:r>
            <a:r>
              <a:rPr lang="en-US" altLang="ko-KR" sz="1400" dirty="0"/>
              <a:t>	&lt;span style="</a:t>
            </a:r>
            <a:r>
              <a:rPr lang="en-US" altLang="ko-KR" sz="1400" dirty="0" err="1"/>
              <a:t>color:red</a:t>
            </a:r>
            <a:r>
              <a:rPr lang="en-US" altLang="ko-KR" sz="1400" dirty="0"/>
              <a:t>"&gt;</a:t>
            </a:r>
            <a:r>
              <a:rPr lang="ko-KR" altLang="en-US" sz="1400" dirty="0"/>
              <a:t>클릭하세요</a:t>
            </a:r>
            <a:r>
              <a:rPr lang="en-US" altLang="ko-KR" sz="1400" dirty="0"/>
              <a:t>&lt;/span&gt;</a:t>
            </a:r>
          </a:p>
          <a:p>
            <a:pPr defTabSz="180000"/>
            <a:r>
              <a:rPr lang="en-US" altLang="ko-KR" sz="1400" dirty="0"/>
              <a:t>&lt;/p&gt;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96" y="1069104"/>
            <a:ext cx="3096344" cy="232392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03512" y="44624"/>
            <a:ext cx="8496944" cy="576064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예제 </a:t>
            </a:r>
            <a:r>
              <a:rPr lang="en-US" altLang="ko-KR" sz="2400" dirty="0"/>
              <a:t>8-3 </a:t>
            </a:r>
            <a:r>
              <a:rPr lang="en-US" altLang="ko-KR" sz="2400" dirty="0" err="1"/>
              <a:t>innerHTML</a:t>
            </a:r>
            <a:r>
              <a:rPr lang="ko-KR" altLang="en-US" sz="2400" dirty="0"/>
              <a:t>을 이용하여 </a:t>
            </a:r>
            <a:r>
              <a:rPr lang="en-US" altLang="ko-KR" sz="2400" dirty="0"/>
              <a:t>HTML </a:t>
            </a:r>
            <a:r>
              <a:rPr lang="ko-KR" altLang="en-US" sz="2400" dirty="0" err="1"/>
              <a:t>콘텐츠</a:t>
            </a:r>
            <a:r>
              <a:rPr lang="ko-KR" altLang="en-US" sz="2400" dirty="0"/>
              <a:t> 동적 변경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31327" y="2917806"/>
            <a:ext cx="1872208" cy="510778"/>
          </a:xfrm>
          <a:prstGeom prst="wedgeRoundRectCallout">
            <a:avLst>
              <a:gd name="adj1" fmla="val -57489"/>
              <a:gd name="adj2" fmla="val -1972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마우스 클릭하면 아래와 같이 변경됩니다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96" y="3516960"/>
            <a:ext cx="3096344" cy="310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9528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3">
            <a:extLst>
              <a:ext uri="{FF2B5EF4-FFF2-40B4-BE49-F238E27FC236}">
                <a16:creationId xmlns:a16="http://schemas.microsoft.com/office/drawing/2014/main" id="{CD5EA8E0-4B2B-4634-8642-F717C7A27915}"/>
              </a:ext>
            </a:extLst>
          </p:cNvPr>
          <p:cNvSpPr txBox="1">
            <a:spLocks/>
          </p:cNvSpPr>
          <p:nvPr/>
        </p:nvSpPr>
        <p:spPr>
          <a:xfrm>
            <a:off x="3503712" y="1851928"/>
            <a:ext cx="5256584" cy="856992"/>
          </a:xfrm>
          <a:prstGeom prst="rect">
            <a:avLst/>
          </a:prstGeom>
        </p:spPr>
        <p:txBody>
          <a:bodyPr/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4800" dirty="0">
                <a:solidFill>
                  <a:schemeClr val="accent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자바스크립트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391FF-563F-45C7-9BB2-4A95B0277AE5}"/>
              </a:ext>
            </a:extLst>
          </p:cNvPr>
          <p:cNvSpPr txBox="1"/>
          <p:nvPr/>
        </p:nvSpPr>
        <p:spPr>
          <a:xfrm>
            <a:off x="4295800" y="2708920"/>
            <a:ext cx="410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Adobe Garamond Pro Bold" panose="02020702060506020403" pitchFamily="18" charset="0"/>
              </a:rPr>
              <a:t>JavaScript &amp; </a:t>
            </a:r>
            <a:r>
              <a:rPr lang="en-US" altLang="ko-KR" sz="3200" dirty="0" err="1">
                <a:solidFill>
                  <a:schemeClr val="accent2">
                    <a:lumMod val="50000"/>
                  </a:schemeClr>
                </a:solidFill>
                <a:latin typeface="Adobe Garamond Pro Bold" panose="02020702060506020403" pitchFamily="18" charset="0"/>
              </a:rPr>
              <a:t>JQuery</a:t>
            </a:r>
            <a:endParaRPr lang="ko-KR" altLang="en-US" sz="3200" dirty="0">
              <a:solidFill>
                <a:schemeClr val="accent2">
                  <a:lumMod val="50000"/>
                </a:schemeClr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39DA4-015E-43D5-9CAA-6826BBFC1D5A}"/>
              </a:ext>
            </a:extLst>
          </p:cNvPr>
          <p:cNvSpPr txBox="1"/>
          <p:nvPr/>
        </p:nvSpPr>
        <p:spPr>
          <a:xfrm>
            <a:off x="4187788" y="3765966"/>
            <a:ext cx="4104456" cy="64633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007E3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다음주에 만나요 </a:t>
            </a:r>
            <a:r>
              <a:rPr lang="en-US" altLang="ko-KR" sz="3600" dirty="0">
                <a:solidFill>
                  <a:srgbClr val="007E3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~</a:t>
            </a:r>
            <a:endParaRPr lang="ko-KR" altLang="en-US" sz="3600" dirty="0">
              <a:solidFill>
                <a:srgbClr val="007E39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3013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1584" y="44624"/>
            <a:ext cx="6120680" cy="576064"/>
          </a:xfrm>
        </p:spPr>
        <p:txBody>
          <a:bodyPr/>
          <a:lstStyle/>
          <a:p>
            <a:r>
              <a:rPr lang="en-US" altLang="ko-KR" dirty="0"/>
              <a:t>this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2351584" y="1052736"/>
            <a:ext cx="10153128" cy="5040560"/>
          </a:xfrm>
        </p:spPr>
        <p:txBody>
          <a:bodyPr/>
          <a:lstStyle/>
          <a:p>
            <a:r>
              <a:rPr lang="en-US" altLang="ko-KR" dirty="0"/>
              <a:t>this </a:t>
            </a:r>
            <a:r>
              <a:rPr lang="ko-KR" altLang="en-US" dirty="0"/>
              <a:t>키워드</a:t>
            </a:r>
            <a:endParaRPr lang="en-US" altLang="ko-KR" dirty="0"/>
          </a:p>
          <a:p>
            <a:pPr lvl="1"/>
            <a:r>
              <a:rPr lang="ko-KR" altLang="en-US" dirty="0"/>
              <a:t>객체 자신을 가리키는 자바스크립트 키워드</a:t>
            </a:r>
          </a:p>
          <a:p>
            <a:pPr lvl="1"/>
            <a:r>
              <a:rPr lang="en-US" altLang="ko-KR" dirty="0"/>
              <a:t>DOM </a:t>
            </a:r>
            <a:r>
              <a:rPr lang="ko-KR" altLang="en-US" dirty="0"/>
              <a:t>객체에서 객체 자신을 가리키는 용도로 사용</a:t>
            </a:r>
            <a:endParaRPr lang="en-US" altLang="ko-KR" dirty="0"/>
          </a:p>
          <a:p>
            <a:pPr lvl="2"/>
            <a:r>
              <a:rPr lang="ko-KR" altLang="en-US" sz="1800" dirty="0"/>
              <a:t>예</a:t>
            </a:r>
            <a:r>
              <a:rPr lang="en-US" altLang="ko-KR" sz="1800" dirty="0"/>
              <a:t>) &lt;div&gt; </a:t>
            </a:r>
            <a:r>
              <a:rPr lang="ko-KR" altLang="en-US" sz="1800" dirty="0"/>
              <a:t>태그 자신의 배경을 </a:t>
            </a:r>
            <a:r>
              <a:rPr lang="en-US" altLang="ko-KR" sz="1800" dirty="0"/>
              <a:t>orange </a:t>
            </a:r>
            <a:r>
              <a:rPr lang="ko-KR" altLang="en-US" sz="1800" dirty="0"/>
              <a:t>색으로 변경</a:t>
            </a:r>
            <a:endParaRPr lang="en-US" altLang="ko-KR" sz="1800" dirty="0"/>
          </a:p>
          <a:p>
            <a:pPr lvl="2"/>
            <a:endParaRPr lang="en-US" altLang="ko-KR" sz="1800" dirty="0"/>
          </a:p>
          <a:p>
            <a:pPr lvl="2"/>
            <a:endParaRPr lang="en-US" altLang="ko-KR" sz="1800" dirty="0"/>
          </a:p>
          <a:p>
            <a:pPr lvl="2"/>
            <a:r>
              <a:rPr lang="ko-KR" altLang="en-US" sz="1800" dirty="0"/>
              <a:t>예</a:t>
            </a:r>
            <a:r>
              <a:rPr lang="en-US" altLang="ko-KR" sz="1800" dirty="0"/>
              <a:t>) </a:t>
            </a:r>
            <a:r>
              <a:rPr lang="ko-KR" altLang="en-US" sz="1800" dirty="0"/>
              <a:t>버튼이 클릭되면 자신의 배경색을 </a:t>
            </a:r>
            <a:r>
              <a:rPr lang="en-US" altLang="ko-KR" sz="1800" dirty="0"/>
              <a:t>orange</a:t>
            </a:r>
            <a:r>
              <a:rPr lang="ko-KR" altLang="en-US" sz="1800" dirty="0"/>
              <a:t>로 변경</a:t>
            </a:r>
          </a:p>
          <a:p>
            <a:pPr lvl="2"/>
            <a:endParaRPr lang="ko-KR" altLang="en-US" sz="1800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935760" y="2636912"/>
            <a:ext cx="531033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&lt;div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this.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style.backgroundColor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='orange'"&gt;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935760" y="3647488"/>
            <a:ext cx="531033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&lt;button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this.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style.backgroundColor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='orange'"&gt;</a:t>
            </a:r>
          </a:p>
        </p:txBody>
      </p:sp>
    </p:spTree>
    <p:extLst>
      <p:ext uri="{BB962C8B-B14F-4D97-AF65-F5344CB8AC3E}">
        <p14:creationId xmlns:p14="http://schemas.microsoft.com/office/powerpoint/2010/main" val="3919330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960" y="3511165"/>
            <a:ext cx="3161546" cy="295915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8-4 this </a:t>
            </a:r>
            <a:r>
              <a:rPr lang="ko-KR" altLang="en-US" dirty="0"/>
              <a:t>활용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133600" y="1505990"/>
            <a:ext cx="4572000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&lt;title&gt;this </a:t>
            </a:r>
            <a:r>
              <a:rPr lang="ko-KR" altLang="en-US" sz="1200" dirty="0"/>
              <a:t>활용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function change(</a:t>
            </a:r>
            <a:r>
              <a:rPr lang="en-US" altLang="ko-KR" sz="1200" b="1" dirty="0" err="1">
                <a:solidFill>
                  <a:schemeClr val="accent2">
                    <a:lumMod val="75000"/>
                  </a:schemeClr>
                </a:solidFill>
              </a:rPr>
              <a:t>obj</a:t>
            </a:r>
            <a:r>
              <a:rPr lang="en-US" altLang="ko-KR" sz="1200" b="1" dirty="0"/>
              <a:t>, size, color) {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err="1">
                <a:solidFill>
                  <a:schemeClr val="accent2">
                    <a:lumMod val="75000"/>
                  </a:schemeClr>
                </a:solidFill>
              </a:rPr>
              <a:t>obj</a:t>
            </a:r>
            <a:r>
              <a:rPr lang="en-US" altLang="ko-KR" sz="1200" b="1" dirty="0" err="1"/>
              <a:t>.style.color</a:t>
            </a:r>
            <a:r>
              <a:rPr lang="en-US" altLang="ko-KR" sz="1200" b="1" dirty="0"/>
              <a:t> = color;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err="1">
                <a:solidFill>
                  <a:schemeClr val="accent2">
                    <a:lumMod val="75000"/>
                  </a:schemeClr>
                </a:solidFill>
              </a:rPr>
              <a:t>obj</a:t>
            </a:r>
            <a:r>
              <a:rPr lang="en-US" altLang="ko-KR" sz="1200" b="1" dirty="0" err="1"/>
              <a:t>.style.fontSize</a:t>
            </a:r>
            <a:r>
              <a:rPr lang="en-US" altLang="ko-KR" sz="1200" b="1" dirty="0"/>
              <a:t> = size;</a:t>
            </a:r>
          </a:p>
          <a:p>
            <a:pPr defTabSz="180000"/>
            <a:r>
              <a:rPr lang="en-US" altLang="ko-KR" sz="1200" b="1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&lt;h3&gt;this </a:t>
            </a:r>
            <a:r>
              <a:rPr lang="ko-KR" altLang="en-US" sz="1200" dirty="0"/>
              <a:t>활용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&lt;button 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="</a:t>
            </a:r>
            <a:r>
              <a:rPr lang="en-US" altLang="ko-KR" sz="1200" b="1" dirty="0"/>
              <a:t>change(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this</a:t>
            </a:r>
            <a:r>
              <a:rPr lang="en-US" altLang="ko-KR" sz="1200" b="1" dirty="0"/>
              <a:t>, '30px', 'red')</a:t>
            </a:r>
            <a:r>
              <a:rPr lang="en-US" altLang="ko-KR" sz="1200" dirty="0"/>
              <a:t>"&gt;</a:t>
            </a:r>
            <a:r>
              <a:rPr lang="ko-KR" altLang="en-US" sz="1200" dirty="0"/>
              <a:t>버튼</a:t>
            </a:r>
            <a:r>
              <a:rPr lang="en-US" altLang="ko-KR" sz="1200" dirty="0"/>
              <a:t>&lt;/button&gt;</a:t>
            </a:r>
          </a:p>
          <a:p>
            <a:pPr defTabSz="180000"/>
            <a:r>
              <a:rPr lang="en-US" altLang="ko-KR" sz="1200" dirty="0"/>
              <a:t>&lt;button 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="</a:t>
            </a:r>
            <a:r>
              <a:rPr lang="en-US" altLang="ko-KR" sz="1200" b="1" dirty="0"/>
              <a:t>change(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this</a:t>
            </a:r>
            <a:r>
              <a:rPr lang="en-US" altLang="ko-KR" sz="1200" b="1" dirty="0"/>
              <a:t>, '30px', 'blue')</a:t>
            </a:r>
            <a:r>
              <a:rPr lang="en-US" altLang="ko-KR" sz="1200" dirty="0"/>
              <a:t>"&gt;</a:t>
            </a:r>
            <a:r>
              <a:rPr lang="ko-KR" altLang="en-US" sz="1200" dirty="0"/>
              <a:t>버튼</a:t>
            </a:r>
            <a:r>
              <a:rPr lang="en-US" altLang="ko-KR" sz="1200" dirty="0"/>
              <a:t>&lt;/button&gt;</a:t>
            </a:r>
          </a:p>
          <a:p>
            <a:pPr defTabSz="180000"/>
            <a:r>
              <a:rPr lang="en-US" altLang="ko-KR" sz="1200" dirty="0"/>
              <a:t>&lt;div 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="</a:t>
            </a:r>
            <a:r>
              <a:rPr lang="en-US" altLang="ko-KR" sz="1200" b="1" dirty="0"/>
              <a:t>change(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this</a:t>
            </a:r>
            <a:r>
              <a:rPr lang="en-US" altLang="ko-KR" sz="1200" b="1" dirty="0"/>
              <a:t>, '25px', 'orange')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ko-KR" altLang="en-US" sz="1200" dirty="0"/>
              <a:t>여기 클릭하면 크기와 색 변경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493106" y="4048240"/>
            <a:ext cx="1852988" cy="288032"/>
          </a:xfrm>
          <a:prstGeom prst="roundRect">
            <a:avLst>
              <a:gd name="adj" fmla="val 29974"/>
            </a:avLst>
          </a:prstGeom>
          <a:noFill/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131568" y="3663214"/>
            <a:ext cx="2429052" cy="306467"/>
          </a:xfrm>
          <a:prstGeom prst="wedgeRoundRectCallout">
            <a:avLst>
              <a:gd name="adj1" fmla="val -43621"/>
              <a:gd name="adj2" fmla="val 968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this</a:t>
            </a:r>
            <a:r>
              <a:rPr lang="ko-KR" altLang="en-US" sz="1200" dirty="0"/>
              <a:t>는 이 </a:t>
            </a:r>
            <a:r>
              <a:rPr lang="en-US" altLang="ko-KR" sz="1200" dirty="0"/>
              <a:t>&lt;button&gt; </a:t>
            </a:r>
            <a:r>
              <a:rPr lang="ko-KR" altLang="en-US" sz="1200" dirty="0"/>
              <a:t>객체의 주소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29617" y="5820079"/>
            <a:ext cx="1366702" cy="306467"/>
          </a:xfrm>
          <a:prstGeom prst="wedgeRoundRectCallout">
            <a:avLst>
              <a:gd name="adj1" fmla="val 61574"/>
              <a:gd name="adj2" fmla="val -279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텍스트 클릭 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191" y="905290"/>
            <a:ext cx="2652069" cy="241477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541733" y="5081754"/>
            <a:ext cx="1206526" cy="306467"/>
          </a:xfrm>
          <a:prstGeom prst="wedgeRoundRectCallout">
            <a:avLst>
              <a:gd name="adj1" fmla="val -76063"/>
              <a:gd name="adj2" fmla="val 321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버튼 클릭 시</a:t>
            </a:r>
          </a:p>
        </p:txBody>
      </p:sp>
    </p:spTree>
    <p:extLst>
      <p:ext uri="{BB962C8B-B14F-4D97-AF65-F5344CB8AC3E}">
        <p14:creationId xmlns:p14="http://schemas.microsoft.com/office/powerpoint/2010/main" val="1044097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document</a:t>
            </a:r>
            <a:r>
              <a:rPr lang="ko-KR" altLang="en-US" dirty="0"/>
              <a:t> 객체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 document</a:t>
            </a:r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문서 전체를 대변하는 객체</a:t>
            </a:r>
            <a:endParaRPr lang="en-US" altLang="ko-KR" dirty="0"/>
          </a:p>
          <a:p>
            <a:pPr lvl="2"/>
            <a:r>
              <a:rPr lang="ko-KR" altLang="en-US" dirty="0" err="1"/>
              <a:t>프로퍼티</a:t>
            </a:r>
            <a:r>
              <a:rPr lang="ko-KR" altLang="en-US" dirty="0"/>
              <a:t> </a:t>
            </a:r>
            <a:r>
              <a:rPr lang="en-US" altLang="ko-KR" dirty="0"/>
              <a:t>- HTML </a:t>
            </a:r>
            <a:r>
              <a:rPr lang="ko-KR" altLang="en-US" dirty="0"/>
              <a:t>문서의 전반적인 속성 내포</a:t>
            </a:r>
            <a:endParaRPr lang="en-US" altLang="ko-KR" dirty="0"/>
          </a:p>
          <a:p>
            <a:pPr lvl="2"/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- DOM </a:t>
            </a:r>
            <a:r>
              <a:rPr lang="ko-KR" altLang="en-US" dirty="0"/>
              <a:t>객체 검색</a:t>
            </a:r>
            <a:r>
              <a:rPr lang="en-US" altLang="ko-KR" dirty="0"/>
              <a:t>, DOM </a:t>
            </a:r>
            <a:r>
              <a:rPr lang="ko-KR" altLang="en-US" dirty="0"/>
              <a:t>객체 생성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HTML </a:t>
            </a:r>
            <a:r>
              <a:rPr lang="ko-KR" altLang="en-US" dirty="0"/>
              <a:t>문서 전반적 제어</a:t>
            </a:r>
          </a:p>
          <a:p>
            <a:pPr lvl="1"/>
            <a:r>
              <a:rPr lang="en-US" altLang="ko-KR" dirty="0"/>
              <a:t>DOM </a:t>
            </a:r>
            <a:r>
              <a:rPr lang="ko-KR" altLang="en-US" dirty="0"/>
              <a:t>객체를 접근하는 경로의 시작점</a:t>
            </a:r>
            <a:endParaRPr lang="en-US" altLang="ko-KR" dirty="0"/>
          </a:p>
          <a:p>
            <a:pPr lvl="1"/>
            <a:r>
              <a:rPr lang="en-US" altLang="ko-KR" dirty="0"/>
              <a:t>DOM </a:t>
            </a:r>
            <a:r>
              <a:rPr lang="ko-KR" altLang="en-US" dirty="0" err="1"/>
              <a:t>트리의</a:t>
            </a:r>
            <a:r>
              <a:rPr lang="ko-KR" altLang="en-US" dirty="0"/>
              <a:t> 최상위 객체</a:t>
            </a:r>
            <a:endParaRPr lang="en-US" altLang="ko-KR" dirty="0"/>
          </a:p>
          <a:p>
            <a:pPr lvl="2"/>
            <a:r>
              <a:rPr lang="ko-KR" altLang="en-US" dirty="0"/>
              <a:t>브라우저는 </a:t>
            </a:r>
            <a:r>
              <a:rPr lang="en-US" altLang="ko-KR" dirty="0"/>
              <a:t>HTML </a:t>
            </a:r>
            <a:r>
              <a:rPr lang="ko-KR" altLang="en-US" dirty="0"/>
              <a:t>문서 로드 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document </a:t>
            </a:r>
            <a:r>
              <a:rPr lang="ko-KR" altLang="en-US" dirty="0"/>
              <a:t>객체를 먼저 생성</a:t>
            </a:r>
            <a:endParaRPr lang="en-US" altLang="ko-KR" dirty="0"/>
          </a:p>
          <a:p>
            <a:pPr lvl="2"/>
            <a:r>
              <a:rPr lang="en-US" altLang="ko-KR" dirty="0"/>
              <a:t>document </a:t>
            </a:r>
            <a:r>
              <a:rPr lang="ko-KR" altLang="en-US" dirty="0"/>
              <a:t>객체를 뿌리로 하여 </a:t>
            </a:r>
            <a:r>
              <a:rPr lang="en-US" altLang="ko-KR" dirty="0"/>
              <a:t>DOM </a:t>
            </a:r>
            <a:r>
              <a:rPr lang="ko-KR" altLang="en-US" dirty="0"/>
              <a:t>트리 생성</a:t>
            </a:r>
            <a:endParaRPr lang="en-US" altLang="ko-KR" dirty="0"/>
          </a:p>
          <a:p>
            <a:r>
              <a:rPr lang="en-US" altLang="ko-KR" dirty="0"/>
              <a:t>document </a:t>
            </a:r>
            <a:r>
              <a:rPr lang="ko-KR" altLang="en-US" dirty="0"/>
              <a:t>객체 접근</a:t>
            </a:r>
            <a:endParaRPr lang="en-US" altLang="ko-KR" dirty="0"/>
          </a:p>
          <a:p>
            <a:pPr lvl="1"/>
            <a:r>
              <a:rPr lang="en-US" altLang="ko-KR" dirty="0" err="1"/>
              <a:t>window.document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/>
              <a:t>document </a:t>
            </a:r>
            <a:r>
              <a:rPr lang="ko-KR" altLang="en-US" dirty="0"/>
              <a:t>이름으로</a:t>
            </a:r>
            <a:r>
              <a:rPr lang="en-US" altLang="ko-KR" dirty="0"/>
              <a:t>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document</a:t>
            </a:r>
            <a:r>
              <a:rPr lang="ko-KR" altLang="en-US" dirty="0">
                <a:solidFill>
                  <a:srgbClr val="FF0000"/>
                </a:solidFill>
              </a:rPr>
              <a:t> 객체는</a:t>
            </a:r>
            <a:r>
              <a:rPr lang="en-US" altLang="ko-KR" dirty="0">
                <a:solidFill>
                  <a:srgbClr val="FF0000"/>
                </a:solidFill>
              </a:rPr>
              <a:t> DOM </a:t>
            </a:r>
            <a:r>
              <a:rPr lang="ko-KR" altLang="en-US" dirty="0">
                <a:solidFill>
                  <a:srgbClr val="FF0000"/>
                </a:solidFill>
              </a:rPr>
              <a:t>객체가 아님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ko-KR" altLang="en-US" dirty="0"/>
              <a:t>연결된 스타일 시트가 없음</a:t>
            </a:r>
          </a:p>
          <a:p>
            <a:pPr lvl="1"/>
            <a:endParaRPr lang="ko-KR" altLang="en-US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567608" y="5445224"/>
            <a:ext cx="750641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strike="sngStrike" kern="0" dirty="0" err="1">
                <a:solidFill>
                  <a:srgbClr val="000000"/>
                </a:solidFill>
                <a:latin typeface="+mj-ea"/>
                <a:ea typeface="+mj-ea"/>
              </a:rPr>
              <a:t>document.style.color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"red"; // 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오류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document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CSS3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스타일 시트가 연결되지 않음</a:t>
            </a:r>
          </a:p>
        </p:txBody>
      </p:sp>
    </p:spTree>
    <p:extLst>
      <p:ext uri="{BB962C8B-B14F-4D97-AF65-F5344CB8AC3E}">
        <p14:creationId xmlns:p14="http://schemas.microsoft.com/office/powerpoint/2010/main" val="1067641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11424" y="1484784"/>
            <a:ext cx="2815658" cy="576263"/>
          </a:xfrm>
        </p:spPr>
        <p:txBody>
          <a:bodyPr>
            <a:no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</a:rPr>
              <a:t>예제 </a:t>
            </a:r>
            <a:r>
              <a:rPr lang="en-US" altLang="ko-KR" sz="2000" dirty="0">
                <a:solidFill>
                  <a:schemeClr val="tx1"/>
                </a:solidFill>
              </a:rPr>
              <a:t>8-5 document </a:t>
            </a:r>
            <a:r>
              <a:rPr lang="ko-KR" altLang="en-US" sz="2000" dirty="0">
                <a:solidFill>
                  <a:schemeClr val="tx1"/>
                </a:solidFill>
              </a:rPr>
              <a:t>객체의 </a:t>
            </a:r>
            <a:r>
              <a:rPr lang="ko-KR" altLang="en-US" sz="2000" dirty="0" err="1">
                <a:solidFill>
                  <a:schemeClr val="tx1"/>
                </a:solidFill>
              </a:rPr>
              <a:t>프로퍼티</a:t>
            </a:r>
            <a:r>
              <a:rPr lang="ko-KR" altLang="en-US" sz="2000" dirty="0">
                <a:solidFill>
                  <a:schemeClr val="tx1"/>
                </a:solidFill>
              </a:rPr>
              <a:t> 출력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223792" y="134841"/>
            <a:ext cx="7200800" cy="6694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 id="</a:t>
            </a:r>
            <a:r>
              <a:rPr lang="en-US" altLang="ko-KR" sz="1100" dirty="0" err="1"/>
              <a:t>myHead</a:t>
            </a:r>
            <a:r>
              <a:rPr lang="en-US" altLang="ko-KR" sz="1100" dirty="0"/>
              <a:t>"&gt;</a:t>
            </a:r>
          </a:p>
          <a:p>
            <a:pPr defTabSz="180000"/>
            <a:r>
              <a:rPr lang="en-US" altLang="ko-KR" sz="1100" dirty="0"/>
              <a:t>&lt;title&gt;document </a:t>
            </a:r>
            <a:r>
              <a:rPr lang="ko-KR" altLang="en-US" sz="1100" dirty="0"/>
              <a:t>객체의 주요 </a:t>
            </a:r>
            <a:r>
              <a:rPr lang="ko-KR" altLang="en-US" sz="1100" dirty="0" err="1"/>
              <a:t>프로퍼티</a:t>
            </a:r>
            <a:r>
              <a:rPr lang="en-US" altLang="ko-KR" sz="1100" dirty="0"/>
              <a:t>&lt;/title&gt;</a:t>
            </a:r>
          </a:p>
          <a:p>
            <a:pPr defTabSz="180000"/>
            <a:r>
              <a:rPr lang="en-US" altLang="ko-KR" sz="1100" dirty="0"/>
              <a:t>&lt;script&gt;</a:t>
            </a:r>
          </a:p>
          <a:p>
            <a:pPr defTabSz="180000"/>
            <a:r>
              <a:rPr lang="en-US" altLang="ko-KR" sz="1100" b="1" dirty="0"/>
              <a:t>	let text = "</a:t>
            </a:r>
            <a:r>
              <a:rPr lang="ko-KR" altLang="en-US" sz="1100" b="1" dirty="0"/>
              <a:t>문서 로딩 중일 때 </a:t>
            </a:r>
            <a:r>
              <a:rPr lang="en-US" altLang="ko-KR" sz="1100" b="1" dirty="0" err="1"/>
              <a:t>readyState</a:t>
            </a:r>
            <a:r>
              <a:rPr lang="en-US" altLang="ko-KR" sz="1100" b="1" dirty="0"/>
              <a:t> = " + </a:t>
            </a:r>
            <a:r>
              <a:rPr lang="en-US" altLang="ko-KR" sz="1100" b="1" dirty="0" err="1"/>
              <a:t>document.readyState</a:t>
            </a:r>
            <a:r>
              <a:rPr lang="en-US" altLang="ko-KR" sz="1100" b="1" dirty="0"/>
              <a:t> + "\n";</a:t>
            </a:r>
          </a:p>
          <a:p>
            <a:pPr defTabSz="180000"/>
            <a:r>
              <a:rPr lang="en-US" altLang="ko-KR" sz="1100" dirty="0"/>
              <a:t>&lt;/script&gt;</a:t>
            </a:r>
          </a:p>
          <a:p>
            <a:pPr defTabSz="180000"/>
            <a:r>
              <a:rPr lang="en-US" altLang="ko-KR" sz="1100" dirty="0"/>
              <a:t>&lt;/head&gt;</a:t>
            </a:r>
          </a:p>
          <a:p>
            <a:pPr defTabSz="180000"/>
            <a:r>
              <a:rPr lang="en-US" altLang="ko-KR" sz="1100" dirty="0"/>
              <a:t>&lt;body style="</a:t>
            </a:r>
            <a:r>
              <a:rPr lang="en-US" altLang="ko-KR" sz="1100" dirty="0" err="1"/>
              <a:t>background-color:yellow</a:t>
            </a:r>
            <a:r>
              <a:rPr lang="en-US" altLang="ko-KR" sz="1100" dirty="0"/>
              <a:t>; </a:t>
            </a:r>
            <a:r>
              <a:rPr lang="en-US" altLang="ko-KR" sz="1100" dirty="0" err="1"/>
              <a:t>color:blue</a:t>
            </a:r>
            <a:r>
              <a:rPr lang="en-US" altLang="ko-KR" sz="1100" dirty="0"/>
              <a:t>; </a:t>
            </a:r>
            <a:r>
              <a:rPr lang="en-US" altLang="ko-KR" sz="1100" dirty="0" err="1"/>
              <a:t>direction:rtl</a:t>
            </a:r>
            <a:r>
              <a:rPr lang="en-US" altLang="ko-KR" sz="1100" dirty="0"/>
              <a:t>"</a:t>
            </a:r>
          </a:p>
          <a:p>
            <a:pPr defTabSz="180000"/>
            <a:r>
              <a:rPr lang="en-US" altLang="ko-KR" sz="1100" dirty="0"/>
              <a:t>      	</a:t>
            </a:r>
            <a:r>
              <a:rPr lang="en-US" altLang="ko-KR" sz="1100" dirty="0" err="1"/>
              <a:t>onload</a:t>
            </a:r>
            <a:r>
              <a:rPr lang="en-US" altLang="ko-KR" sz="1100" dirty="0"/>
              <a:t>="</a:t>
            </a:r>
            <a:r>
              <a:rPr lang="en-US" altLang="ko-KR" sz="1100" dirty="0" err="1"/>
              <a:t>printProperties</a:t>
            </a:r>
            <a:r>
              <a:rPr lang="en-US" altLang="ko-KR" sz="1100" dirty="0"/>
              <a:t>()"&gt;</a:t>
            </a:r>
          </a:p>
          <a:p>
            <a:pPr defTabSz="180000"/>
            <a:r>
              <a:rPr lang="en-US" altLang="ko-KR" sz="1100" dirty="0"/>
              <a:t>&lt;h3&gt;document</a:t>
            </a:r>
            <a:r>
              <a:rPr lang="ko-KR" altLang="en-US" sz="1100" dirty="0"/>
              <a:t>의 주요 </a:t>
            </a:r>
            <a:r>
              <a:rPr lang="ko-KR" altLang="en-US" sz="1100" dirty="0" err="1"/>
              <a:t>프로퍼티</a:t>
            </a:r>
            <a:r>
              <a:rPr lang="en-US" altLang="ko-KR" sz="1100" dirty="0"/>
              <a:t>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="http://www.naver.com"&gt;</a:t>
            </a:r>
            <a:r>
              <a:rPr lang="ko-KR" altLang="en-US" sz="1100" dirty="0" err="1"/>
              <a:t>네이버</a:t>
            </a:r>
            <a:r>
              <a:rPr lang="ko-KR" altLang="en-US" sz="1100" dirty="0"/>
              <a:t> 홈페이지</a:t>
            </a:r>
            <a:r>
              <a:rPr lang="en-US" altLang="ko-KR" sz="1100" dirty="0"/>
              <a:t>&lt;/a&gt;</a:t>
            </a:r>
          </a:p>
          <a:p>
            <a:pPr defTabSz="180000"/>
            <a:r>
              <a:rPr lang="en-US" altLang="ko-KR" sz="1100" dirty="0"/>
              <a:t>&lt;div&gt;</a:t>
            </a:r>
            <a:r>
              <a:rPr lang="ko-KR" altLang="en-US" sz="1100" dirty="0"/>
              <a:t>이곳은 </a:t>
            </a:r>
            <a:r>
              <a:rPr lang="en-US" altLang="ko-KR" sz="1100" dirty="0"/>
              <a:t>div </a:t>
            </a:r>
            <a:r>
              <a:rPr lang="ko-KR" altLang="en-US" sz="1100" dirty="0"/>
              <a:t>영역입니다</a:t>
            </a:r>
            <a:r>
              <a:rPr lang="en-US" altLang="ko-KR" sz="1100" dirty="0"/>
              <a:t>.&lt;/div&gt;</a:t>
            </a:r>
          </a:p>
          <a:p>
            <a:pPr defTabSz="180000"/>
            <a:r>
              <a:rPr lang="en-US" altLang="ko-KR" sz="1100" dirty="0"/>
              <a:t>&lt;input id="input" type="text" value="</a:t>
            </a:r>
            <a:r>
              <a:rPr lang="ko-KR" altLang="en-US" sz="1100" dirty="0"/>
              <a:t>여기 포커스가 있습니다</a:t>
            </a:r>
            <a:r>
              <a:rPr lang="en-US" altLang="ko-KR" sz="1100" dirty="0"/>
              <a:t>"&gt;</a:t>
            </a:r>
          </a:p>
          <a:p>
            <a:pPr defTabSz="180000"/>
            <a:endParaRPr lang="ko-KR" altLang="en-US" sz="1100" dirty="0"/>
          </a:p>
          <a:p>
            <a:pPr defTabSz="180000"/>
            <a:r>
              <a:rPr lang="en-US" altLang="ko-KR" sz="1100" dirty="0"/>
              <a:t>&lt;script&gt;</a:t>
            </a:r>
          </a:p>
          <a:p>
            <a:pPr defTabSz="180000"/>
            <a:r>
              <a:rPr lang="en-US" altLang="ko-KR" sz="1100" dirty="0"/>
              <a:t>// </a:t>
            </a:r>
            <a:r>
              <a:rPr lang="ko-KR" altLang="en-US" sz="1100" dirty="0"/>
              <a:t>문서가 완전히 로드</a:t>
            </a:r>
            <a:r>
              <a:rPr lang="en-US" altLang="ko-KR" sz="1100" dirty="0"/>
              <a:t>(</a:t>
            </a:r>
            <a:r>
              <a:rPr lang="ko-KR" altLang="en-US" sz="1100" dirty="0"/>
              <a:t>출력</a:t>
            </a:r>
            <a:r>
              <a:rPr lang="en-US" altLang="ko-KR" sz="1100" dirty="0"/>
              <a:t>)</a:t>
            </a:r>
            <a:r>
              <a:rPr lang="ko-KR" altLang="en-US" sz="1100" dirty="0"/>
              <a:t>되었을 때</a:t>
            </a:r>
            <a:r>
              <a:rPr lang="en-US" altLang="ko-KR" sz="1100" dirty="0"/>
              <a:t>, </a:t>
            </a:r>
            <a:r>
              <a:rPr lang="ko-KR" altLang="en-US" sz="1100" dirty="0"/>
              <a:t>현재 </a:t>
            </a:r>
            <a:r>
              <a:rPr lang="en-US" altLang="ko-KR" sz="1100" dirty="0"/>
              <a:t>document</a:t>
            </a:r>
            <a:r>
              <a:rPr lang="ko-KR" altLang="en-US" sz="1100" dirty="0"/>
              <a:t>의 </a:t>
            </a:r>
            <a:r>
              <a:rPr lang="ko-KR" altLang="en-US" sz="1100" dirty="0" err="1"/>
              <a:t>프로퍼티</a:t>
            </a:r>
            <a:r>
              <a:rPr lang="ko-KR" altLang="en-US" sz="1100" dirty="0"/>
              <a:t> 출력 </a:t>
            </a:r>
          </a:p>
          <a:p>
            <a:pPr defTabSz="180000"/>
            <a:r>
              <a:rPr lang="en-US" altLang="ko-KR" sz="1100" b="1" dirty="0"/>
              <a:t>function </a:t>
            </a:r>
            <a:r>
              <a:rPr lang="en-US" altLang="ko-KR" sz="1100" b="1" dirty="0" err="1"/>
              <a:t>printProperties</a:t>
            </a:r>
            <a:r>
              <a:rPr lang="en-US" altLang="ko-KR" sz="1100" b="1" dirty="0"/>
              <a:t>() {  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document.getElementById</a:t>
            </a:r>
            <a:r>
              <a:rPr lang="en-US" altLang="ko-KR" sz="1100" dirty="0"/>
              <a:t>("input").focus(); // &lt;input&gt; </a:t>
            </a:r>
            <a:r>
              <a:rPr lang="ko-KR" altLang="en-US" sz="1100" dirty="0"/>
              <a:t>태그에 포커스를 줌</a:t>
            </a:r>
          </a:p>
          <a:p>
            <a:pPr defTabSz="180000"/>
            <a:endParaRPr lang="ko-KR" altLang="en-US" sz="1100" dirty="0"/>
          </a:p>
          <a:p>
            <a:pPr defTabSz="180000"/>
            <a:r>
              <a:rPr lang="fr-FR" altLang="ko-KR" sz="1100" dirty="0"/>
              <a:t>	text += "1. location =" + document.location + "\n";</a:t>
            </a:r>
          </a:p>
          <a:p>
            <a:pPr defTabSz="180000"/>
            <a:r>
              <a:rPr lang="pt-BR" altLang="ko-KR" sz="1100" dirty="0"/>
              <a:t>	text += "2. URL =" + document.URL + "\n";</a:t>
            </a:r>
          </a:p>
          <a:p>
            <a:pPr defTabSz="180000"/>
            <a:r>
              <a:rPr lang="en-US" altLang="ko-KR" sz="1100" dirty="0"/>
              <a:t>	text += "3. title =" + </a:t>
            </a:r>
            <a:r>
              <a:rPr lang="en-US" altLang="ko-KR" sz="1100" dirty="0" err="1"/>
              <a:t>document.title</a:t>
            </a:r>
            <a:r>
              <a:rPr lang="en-US" altLang="ko-KR" sz="1100" dirty="0"/>
              <a:t> + "\n";</a:t>
            </a:r>
          </a:p>
          <a:p>
            <a:pPr defTabSz="180000"/>
            <a:r>
              <a:rPr lang="en-US" altLang="ko-KR" sz="1100" dirty="0"/>
              <a:t>	text += "4. head</a:t>
            </a:r>
            <a:r>
              <a:rPr lang="ko-KR" altLang="en-US" sz="1100" dirty="0"/>
              <a:t>의 </a:t>
            </a:r>
            <a:r>
              <a:rPr lang="en-US" altLang="ko-KR" sz="1100" dirty="0"/>
              <a:t>id =" + document.head.id + "\n";</a:t>
            </a:r>
          </a:p>
          <a:p>
            <a:pPr defTabSz="180000"/>
            <a:r>
              <a:rPr lang="en-US" altLang="ko-KR" sz="1100" dirty="0"/>
              <a:t>	text += "5. body color =" + </a:t>
            </a:r>
            <a:r>
              <a:rPr lang="en-US" altLang="ko-KR" sz="1100" dirty="0" err="1"/>
              <a:t>document.body.style.color</a:t>
            </a:r>
            <a:r>
              <a:rPr lang="en-US" altLang="ko-KR" sz="1100" dirty="0"/>
              <a:t> + "\n";</a:t>
            </a:r>
          </a:p>
          <a:p>
            <a:pPr defTabSz="180000"/>
            <a:r>
              <a:rPr lang="fr-FR" altLang="ko-KR" sz="1100" dirty="0"/>
              <a:t>	text += "6. domain =" + document.domain + "\n";;</a:t>
            </a:r>
          </a:p>
          <a:p>
            <a:pPr defTabSz="180000"/>
            <a:r>
              <a:rPr lang="en-US" altLang="ko-KR" sz="1100" dirty="0"/>
              <a:t>	text += "7. </a:t>
            </a:r>
            <a:r>
              <a:rPr lang="en-US" altLang="ko-KR" sz="1100" dirty="0" err="1"/>
              <a:t>lastModified</a:t>
            </a:r>
            <a:r>
              <a:rPr lang="en-US" altLang="ko-KR" sz="1100" dirty="0"/>
              <a:t> =" + </a:t>
            </a:r>
            <a:r>
              <a:rPr lang="en-US" altLang="ko-KR" sz="1100" dirty="0" err="1"/>
              <a:t>document.lastModified</a:t>
            </a:r>
            <a:r>
              <a:rPr lang="en-US" altLang="ko-KR" sz="1100" dirty="0"/>
              <a:t> + "\n";</a:t>
            </a:r>
          </a:p>
          <a:p>
            <a:pPr defTabSz="180000"/>
            <a:r>
              <a:rPr lang="en-US" altLang="ko-KR" sz="1100" dirty="0"/>
              <a:t>	text += "8. </a:t>
            </a:r>
            <a:r>
              <a:rPr lang="en-US" altLang="ko-KR" sz="1100" dirty="0" err="1"/>
              <a:t>defaultView</a:t>
            </a:r>
            <a:r>
              <a:rPr lang="en-US" altLang="ko-KR" sz="1100" dirty="0"/>
              <a:t> = " + </a:t>
            </a:r>
            <a:r>
              <a:rPr lang="en-US" altLang="ko-KR" sz="1100" dirty="0" err="1"/>
              <a:t>document.defaultView</a:t>
            </a:r>
            <a:r>
              <a:rPr lang="en-US" altLang="ko-KR" sz="1100" dirty="0"/>
              <a:t> + "\n";</a:t>
            </a:r>
          </a:p>
          <a:p>
            <a:pPr defTabSz="180000"/>
            <a:r>
              <a:rPr lang="en-US" altLang="ko-KR" sz="1100" dirty="0"/>
              <a:t>	text += "9. </a:t>
            </a:r>
            <a:r>
              <a:rPr lang="ko-KR" altLang="en-US" sz="1100" dirty="0"/>
              <a:t>문서의 로드 완료 후 </a:t>
            </a:r>
            <a:r>
              <a:rPr lang="en-US" altLang="ko-KR" sz="1100" dirty="0" err="1"/>
              <a:t>readyState</a:t>
            </a:r>
            <a:r>
              <a:rPr lang="en-US" altLang="ko-KR" sz="1100" dirty="0"/>
              <a:t> = " + </a:t>
            </a:r>
            <a:r>
              <a:rPr lang="en-US" altLang="ko-KR" sz="1100" dirty="0" err="1"/>
              <a:t>document.readyState</a:t>
            </a:r>
            <a:r>
              <a:rPr lang="en-US" altLang="ko-KR" sz="1100" dirty="0"/>
              <a:t> + "\n";</a:t>
            </a:r>
          </a:p>
          <a:p>
            <a:pPr defTabSz="180000"/>
            <a:r>
              <a:rPr lang="pt-BR" altLang="ko-KR" sz="1100" dirty="0"/>
              <a:t>	text += "10. referrer = " + document.referrer + "\n";</a:t>
            </a:r>
          </a:p>
          <a:p>
            <a:pPr defTabSz="180000"/>
            <a:r>
              <a:rPr lang="fr-FR" altLang="ko-KR" sz="1100" dirty="0"/>
              <a:t>	text += "11. activeElement = " + document.activeElement.value + "\n";</a:t>
            </a:r>
          </a:p>
          <a:p>
            <a:pPr defTabSz="180000"/>
            <a:r>
              <a:rPr lang="en-US" altLang="ko-KR" sz="1100" dirty="0"/>
              <a:t>	text += "12. </a:t>
            </a:r>
            <a:r>
              <a:rPr lang="en-US" altLang="ko-KR" sz="1100" dirty="0" err="1"/>
              <a:t>documentElement</a:t>
            </a:r>
            <a:r>
              <a:rPr lang="ko-KR" altLang="en-US" sz="1100" dirty="0"/>
              <a:t>의 태그 이름 </a:t>
            </a:r>
            <a:r>
              <a:rPr lang="en-US" altLang="ko-KR" sz="1100" dirty="0"/>
              <a:t>= "</a:t>
            </a:r>
            <a:r>
              <a:rPr lang="ko-KR" altLang="en-US" sz="1100" dirty="0"/>
              <a:t> </a:t>
            </a:r>
            <a:r>
              <a:rPr lang="en-US" altLang="ko-KR" sz="1100" dirty="0"/>
              <a:t>+ </a:t>
            </a:r>
            <a:r>
              <a:rPr lang="en-US" altLang="ko-KR" sz="1100" dirty="0" err="1"/>
              <a:t>document.documentElement.tagName</a:t>
            </a:r>
            <a:r>
              <a:rPr lang="en-US" altLang="ko-KR" sz="1100" dirty="0"/>
              <a:t> + "\n";</a:t>
            </a:r>
          </a:p>
          <a:p>
            <a:pPr defTabSz="180000"/>
            <a:r>
              <a:rPr lang="en-US" altLang="ko-KR" sz="1100" dirty="0"/>
              <a:t>	alert(text);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dirty="0"/>
              <a:t>&lt;/script&gt;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&lt;/body&gt;</a:t>
            </a:r>
          </a:p>
          <a:p>
            <a:pPr defTabSz="180000"/>
            <a:r>
              <a:rPr lang="en-US" altLang="ko-KR" sz="1100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572856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960" y="1484784"/>
            <a:ext cx="4772712" cy="374441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8-5 document </a:t>
            </a:r>
            <a:r>
              <a:rPr lang="ko-KR" altLang="en-US" dirty="0"/>
              <a:t>객체의 </a:t>
            </a:r>
            <a:r>
              <a:rPr lang="ko-KR" altLang="en-US" dirty="0" err="1"/>
              <a:t>프로퍼티</a:t>
            </a:r>
            <a:r>
              <a:rPr lang="ko-KR" altLang="en-US" dirty="0"/>
              <a:t> 출력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32400" y="2005965"/>
            <a:ext cx="6142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로드 후</a:t>
            </a:r>
            <a:endParaRPr lang="en-US" altLang="ko-KR" sz="1000" dirty="0"/>
          </a:p>
          <a:p>
            <a:r>
              <a:rPr lang="ko-KR" altLang="en-US" sz="1000" dirty="0"/>
              <a:t>경고 창</a:t>
            </a:r>
            <a:endParaRPr lang="en-US" altLang="ko-KR" sz="1000" dirty="0"/>
          </a:p>
          <a:p>
            <a:r>
              <a:rPr lang="ko-KR" altLang="en-US" sz="1000" dirty="0"/>
              <a:t>출력</a:t>
            </a:r>
            <a:endParaRPr lang="en-US" altLang="ko-KR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6759804" y="5229201"/>
            <a:ext cx="29523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경고창에</a:t>
            </a:r>
            <a:r>
              <a:rPr lang="ko-KR" altLang="en-US" sz="1000" dirty="0"/>
              <a:t> </a:t>
            </a:r>
            <a:r>
              <a:rPr lang="en-US" altLang="ko-KR" sz="1000" dirty="0"/>
              <a:t>document </a:t>
            </a:r>
            <a:r>
              <a:rPr lang="ko-KR" altLang="en-US" sz="1000" dirty="0"/>
              <a:t>객체의 주요 </a:t>
            </a:r>
            <a:r>
              <a:rPr lang="ko-KR" altLang="en-US" sz="1000" dirty="0" err="1"/>
              <a:t>프로퍼티</a:t>
            </a:r>
            <a:r>
              <a:rPr lang="ko-KR" altLang="en-US" sz="1000" dirty="0"/>
              <a:t> 출력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252" y="1645925"/>
            <a:ext cx="3173810" cy="27326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09791" y="4511923"/>
            <a:ext cx="1533319" cy="442674"/>
          </a:xfrm>
          <a:prstGeom prst="wedgeRoundRectCallout">
            <a:avLst>
              <a:gd name="adj1" fmla="val 42872"/>
              <a:gd name="adj2" fmla="val -18109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커서가 깜박이고 있음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포커스가 있다는 뜻</a:t>
            </a:r>
          </a:p>
        </p:txBody>
      </p:sp>
      <p:sp>
        <p:nvSpPr>
          <p:cNvPr id="8" name="자유형 7"/>
          <p:cNvSpPr/>
          <p:nvPr/>
        </p:nvSpPr>
        <p:spPr>
          <a:xfrm>
            <a:off x="4946369" y="2557126"/>
            <a:ext cx="823494" cy="524591"/>
          </a:xfrm>
          <a:custGeom>
            <a:avLst/>
            <a:gdLst>
              <a:gd name="connsiteX0" fmla="*/ 0 w 823494"/>
              <a:gd name="connsiteY0" fmla="*/ 524042 h 524591"/>
              <a:gd name="connsiteX1" fmla="*/ 385010 w 823494"/>
              <a:gd name="connsiteY1" fmla="*/ 454526 h 524591"/>
              <a:gd name="connsiteX2" fmla="*/ 518694 w 823494"/>
              <a:gd name="connsiteY2" fmla="*/ 85558 h 524591"/>
              <a:gd name="connsiteX3" fmla="*/ 823494 w 823494"/>
              <a:gd name="connsiteY3" fmla="*/ 0 h 52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494" h="524591">
                <a:moveTo>
                  <a:pt x="0" y="524042"/>
                </a:moveTo>
                <a:cubicBezTo>
                  <a:pt x="149280" y="525824"/>
                  <a:pt x="298561" y="527607"/>
                  <a:pt x="385010" y="454526"/>
                </a:cubicBezTo>
                <a:cubicBezTo>
                  <a:pt x="471459" y="381445"/>
                  <a:pt x="445613" y="161312"/>
                  <a:pt x="518694" y="85558"/>
                </a:cubicBezTo>
                <a:cubicBezTo>
                  <a:pt x="591775" y="9804"/>
                  <a:pt x="741501" y="14260"/>
                  <a:pt x="823494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5251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9525</TotalTime>
  <Words>6653</Words>
  <Application>Microsoft Office PowerPoint</Application>
  <PresentationFormat>와이드스크린</PresentationFormat>
  <Paragraphs>889</Paragraphs>
  <Slides>40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4" baseType="lpstr">
      <vt:lpstr>HY헤드라인M</vt:lpstr>
      <vt:lpstr>PCSJUS+RixVeryGoodPM</vt:lpstr>
      <vt:lpstr>YoonV YoonMyungjo100Std_OTF</vt:lpstr>
      <vt:lpstr>굴림</vt:lpstr>
      <vt:lpstr>맑은 고딕</vt:lpstr>
      <vt:lpstr>새굴림</vt:lpstr>
      <vt:lpstr>시스템 서체</vt:lpstr>
      <vt:lpstr>함초롬바탕</vt:lpstr>
      <vt:lpstr>Adobe Garamond Pro Bold</vt:lpstr>
      <vt:lpstr>Arial</vt:lpstr>
      <vt:lpstr>Consolas</vt:lpstr>
      <vt:lpstr>Wingdings</vt:lpstr>
      <vt:lpstr>Wingdings 2</vt:lpstr>
      <vt:lpstr>가을</vt:lpstr>
      <vt:lpstr>PowerPoint 프레젠테이션</vt:lpstr>
      <vt:lpstr>자바스크립트 메소드</vt:lpstr>
      <vt:lpstr>innerHTML 프로퍼티</vt:lpstr>
      <vt:lpstr>예제 8-3 innerHTML을 이용하여 HTML 콘텐츠 동적 변경</vt:lpstr>
      <vt:lpstr>this</vt:lpstr>
      <vt:lpstr>예제 8-4 this 활용</vt:lpstr>
      <vt:lpstr>document 객체 </vt:lpstr>
      <vt:lpstr>예제 8-5 document 객체의 프로퍼티 출력</vt:lpstr>
      <vt:lpstr>예제 8-5 document 객체의 프로퍼티 출력</vt:lpstr>
      <vt:lpstr>DOM 트리에서 DOM 객체 찾기</vt:lpstr>
      <vt:lpstr>예제 8-6 태그 이름으로 DOM 객체 찾기, getElementsByTagName()</vt:lpstr>
      <vt:lpstr>document.write()와 document.writeln()</vt:lpstr>
      <vt:lpstr>예제 8-7 write()와 writeln() 메소드 활용</vt:lpstr>
      <vt:lpstr>예제 8-8 write()를 잘못 사용하는 예</vt:lpstr>
      <vt:lpstr>예제 8-9 HTML 문서 작성 연습 페이지 만들기</vt:lpstr>
      <vt:lpstr>문서의 동적 구성</vt:lpstr>
      <vt:lpstr>&lt;div&gt; 태그의 DOM 객체 동적 생성</vt:lpstr>
      <vt:lpstr>예제 8-10 HTML 태그의 동적 추가 및 삭제 </vt:lpstr>
      <vt:lpstr>복습 : 문제풀이</vt:lpstr>
      <vt:lpstr>복습 : 문제풀이</vt:lpstr>
      <vt:lpstr>복습 : 문제풀이</vt:lpstr>
      <vt:lpstr>복습 : 문제풀이</vt:lpstr>
      <vt:lpstr>8장의 실습문제 풀이</vt:lpstr>
      <vt:lpstr>8장의 실습문제 풀이</vt:lpstr>
      <vt:lpstr>8장의 실습문제 풀이</vt:lpstr>
      <vt:lpstr>8장의 실습문제 풀이</vt:lpstr>
      <vt:lpstr>8장의 실습문제 풀이</vt:lpstr>
      <vt:lpstr>8장의 실습문제 풀이</vt:lpstr>
      <vt:lpstr>8장의 실습문제 풀이</vt:lpstr>
      <vt:lpstr>8장의 실습문제 풀이</vt:lpstr>
      <vt:lpstr>8장의 실습문제 풀이</vt:lpstr>
      <vt:lpstr>여기서 잠깐</vt:lpstr>
      <vt:lpstr>함수 확인문제</vt:lpstr>
      <vt:lpstr>함수 확인문제</vt:lpstr>
      <vt:lpstr>함수 확인문제</vt:lpstr>
      <vt:lpstr>함수 고급 (콜백함수)</vt:lpstr>
      <vt:lpstr>함수 고급 (콜백함수)</vt:lpstr>
      <vt:lpstr>함수 고급</vt:lpstr>
      <vt:lpstr>함수 고급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mj1576</cp:lastModifiedBy>
  <cp:revision>167</cp:revision>
  <cp:lastPrinted>2021-09-02T14:28:28Z</cp:lastPrinted>
  <dcterms:created xsi:type="dcterms:W3CDTF">2011-08-27T14:53:28Z</dcterms:created>
  <dcterms:modified xsi:type="dcterms:W3CDTF">2023-09-14T11:26:36Z</dcterms:modified>
</cp:coreProperties>
</file>